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10688625" cx="7562850"/>
  <p:notesSz cx="10688625" cy="756285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2" roundtripDataSignature="AMtx7mjFXMZmvQWmQx4ZE0ikpWKAB4hdY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customschemas.google.com/relationships/presentationmetadata" Target="metadata"/><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 name="Shape 11"/>
        <p:cNvGrpSpPr/>
        <p:nvPr/>
      </p:nvGrpSpPr>
      <p:grpSpPr>
        <a:xfrm>
          <a:off x="0" y="0"/>
          <a:ext cx="0" cy="0"/>
          <a:chOff x="0" y="0"/>
          <a:chExt cx="0" cy="0"/>
        </a:xfrm>
      </p:grpSpPr>
      <p:sp>
        <p:nvSpPr>
          <p:cNvPr id="12" name="Google Shape;12;p1: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 name="Google Shape;1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 name="Google Shape;1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2: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 name="Google Shape;4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 name="Google Shape;4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3: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 name="Google Shape;7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4: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5: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6" name="Google Shape;15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6: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8: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2" name="Google Shape;272;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9: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10: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4" name="Google Shape;354;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11: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3" name="Google Shape;40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12: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0" name="Google Shape;440;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13: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2" name="Google Shape;492;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3" name="Google Shape;493;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14: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4" name="Google Shape;524;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5" name="Google Shape;525;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15: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5" name="Google Shape;56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6" name="Google Shape;566;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p16: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1" name="Google Shape;631;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2" name="Google Shape;632;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17:notes"/>
          <p:cNvSpPr/>
          <p:nvPr>
            <p:ph idx="2" type="sldImg"/>
          </p:nvPr>
        </p:nvSpPr>
        <p:spPr>
          <a:xfrm>
            <a:off x="2336800" y="1143000"/>
            <a:ext cx="2184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1" name="Google Shape;661;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2" name="Google Shape;662;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p:cSld name="DEFAULT">
    <p:bg>
      <p:bgPr>
        <a:solidFill>
          <a:schemeClr val="lt1"/>
        </a:solidFill>
      </p:bgPr>
    </p:bg>
    <p:spTree>
      <p:nvGrpSpPr>
        <p:cNvPr id="10" name="Shape 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8F6F2"/>
        </a:solidFill>
      </p:bgPr>
    </p:bg>
    <p:spTree>
      <p:nvGrpSpPr>
        <p:cNvPr id="15" name="Shape 15"/>
        <p:cNvGrpSpPr/>
        <p:nvPr/>
      </p:nvGrpSpPr>
      <p:grpSpPr>
        <a:xfrm>
          <a:off x="0" y="0"/>
          <a:ext cx="0" cy="0"/>
          <a:chOff x="0" y="0"/>
          <a:chExt cx="0" cy="0"/>
        </a:xfrm>
      </p:grpSpPr>
      <p:sp>
        <p:nvSpPr>
          <p:cNvPr id="16" name="Google Shape;16;p1"/>
          <p:cNvSpPr/>
          <p:nvPr/>
        </p:nvSpPr>
        <p:spPr>
          <a:xfrm>
            <a:off x="4023360" y="-2377440"/>
            <a:ext cx="5852160" cy="5852160"/>
          </a:xfrm>
          <a:prstGeom prst="ellipse">
            <a:avLst/>
          </a:prstGeom>
          <a:solidFill>
            <a:srgbClr val="EFEAE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 name="Google Shape;17;p1"/>
          <p:cNvSpPr/>
          <p:nvPr/>
        </p:nvSpPr>
        <p:spPr>
          <a:xfrm>
            <a:off x="-2194560" y="6766560"/>
            <a:ext cx="4754880" cy="4754880"/>
          </a:xfrm>
          <a:prstGeom prst="ellipse">
            <a:avLst/>
          </a:prstGeom>
          <a:solidFill>
            <a:srgbClr val="EEF0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 name="Google Shape;18;p1"/>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 name="Google Shape;19;p1"/>
          <p:cNvSpPr/>
          <p:nvPr/>
        </p:nvSpPr>
        <p:spPr>
          <a:xfrm>
            <a:off x="0" y="10305288"/>
            <a:ext cx="7562088" cy="384048"/>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 name="Google Shape;20;p1"/>
          <p:cNvSpPr/>
          <p:nvPr/>
        </p:nvSpPr>
        <p:spPr>
          <a:xfrm>
            <a:off x="777240" y="1005840"/>
            <a:ext cx="600760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1150"/>
              <a:buFont typeface="Calibri"/>
              <a:buNone/>
            </a:pPr>
            <a:r>
              <a:rPr b="1" lang="en-US" sz="1150">
                <a:solidFill>
                  <a:srgbClr val="121528"/>
                </a:solidFill>
                <a:latin typeface="Calibri"/>
                <a:ea typeface="Calibri"/>
                <a:cs typeface="Calibri"/>
                <a:sym typeface="Calibri"/>
              </a:rPr>
              <a:t>STRATUS LEGAL GROUP</a:t>
            </a:r>
            <a:endParaRPr sz="1150">
              <a:solidFill>
                <a:schemeClr val="dk1"/>
              </a:solidFill>
              <a:latin typeface="Calibri"/>
              <a:ea typeface="Calibri"/>
              <a:cs typeface="Calibri"/>
              <a:sym typeface="Calibri"/>
            </a:endParaRPr>
          </a:p>
        </p:txBody>
      </p:sp>
      <p:sp>
        <p:nvSpPr>
          <p:cNvPr id="21" name="Google Shape;21;p1"/>
          <p:cNvSpPr/>
          <p:nvPr/>
        </p:nvSpPr>
        <p:spPr>
          <a:xfrm>
            <a:off x="777240" y="1783080"/>
            <a:ext cx="1463040" cy="54864"/>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 name="Google Shape;22;p1"/>
          <p:cNvSpPr/>
          <p:nvPr/>
        </p:nvSpPr>
        <p:spPr>
          <a:xfrm>
            <a:off x="777240" y="2194560"/>
            <a:ext cx="6007608" cy="1920240"/>
          </a:xfrm>
          <a:prstGeom prst="rect">
            <a:avLst/>
          </a:prstGeom>
          <a:noFill/>
          <a:ln>
            <a:noFill/>
          </a:ln>
        </p:spPr>
        <p:txBody>
          <a:bodyPr anchorCtr="0" anchor="ctr" bIns="45700" lIns="91425" spcFirstLastPara="1" rIns="91425" wrap="square" tIns="45700">
            <a:noAutofit/>
          </a:bodyPr>
          <a:lstStyle/>
          <a:p>
            <a:pPr indent="0" lvl="0" marL="0" marR="0" rtl="0" algn="l">
              <a:lnSpc>
                <a:spcPct val="115789"/>
              </a:lnSpc>
              <a:spcBef>
                <a:spcPts val="0"/>
              </a:spcBef>
              <a:spcAft>
                <a:spcPts val="0"/>
              </a:spcAft>
              <a:buClr>
                <a:srgbClr val="121528"/>
              </a:buClr>
              <a:buSzPts val="3800"/>
              <a:buFont typeface="Georgia"/>
              <a:buNone/>
            </a:pPr>
            <a:r>
              <a:rPr b="1" lang="en-US" sz="3800">
                <a:solidFill>
                  <a:srgbClr val="121528"/>
                </a:solidFill>
                <a:latin typeface="Georgia"/>
                <a:ea typeface="Georgia"/>
                <a:cs typeface="Georgia"/>
                <a:sym typeface="Georgia"/>
              </a:rPr>
              <a:t>Property Settlement</a:t>
            </a:r>
            <a:endParaRPr sz="3800">
              <a:solidFill>
                <a:schemeClr val="dk1"/>
              </a:solidFill>
              <a:latin typeface="Calibri"/>
              <a:ea typeface="Calibri"/>
              <a:cs typeface="Calibri"/>
              <a:sym typeface="Calibri"/>
            </a:endParaRPr>
          </a:p>
          <a:p>
            <a:pPr indent="0" lvl="0" marL="0" marR="0" rtl="0" algn="l">
              <a:lnSpc>
                <a:spcPct val="115789"/>
              </a:lnSpc>
              <a:spcBef>
                <a:spcPts val="0"/>
              </a:spcBef>
              <a:spcAft>
                <a:spcPts val="0"/>
              </a:spcAft>
              <a:buClr>
                <a:srgbClr val="121528"/>
              </a:buClr>
              <a:buSzPts val="3800"/>
              <a:buFont typeface="Georgia"/>
              <a:buNone/>
            </a:pPr>
            <a:r>
              <a:rPr b="1" lang="en-US" sz="3800">
                <a:solidFill>
                  <a:srgbClr val="121528"/>
                </a:solidFill>
                <a:latin typeface="Georgia"/>
                <a:ea typeface="Georgia"/>
                <a:cs typeface="Georgia"/>
                <a:sym typeface="Georgia"/>
              </a:rPr>
              <a:t>After Separation</a:t>
            </a:r>
            <a:endParaRPr sz="3800">
              <a:solidFill>
                <a:schemeClr val="dk1"/>
              </a:solidFill>
              <a:latin typeface="Calibri"/>
              <a:ea typeface="Calibri"/>
              <a:cs typeface="Calibri"/>
              <a:sym typeface="Calibri"/>
            </a:endParaRPr>
          </a:p>
        </p:txBody>
      </p:sp>
      <p:sp>
        <p:nvSpPr>
          <p:cNvPr id="23" name="Google Shape;23;p1"/>
          <p:cNvSpPr/>
          <p:nvPr/>
        </p:nvSpPr>
        <p:spPr>
          <a:xfrm>
            <a:off x="777240" y="4251960"/>
            <a:ext cx="5641848" cy="868680"/>
          </a:xfrm>
          <a:prstGeom prst="rect">
            <a:avLst/>
          </a:prstGeom>
          <a:noFill/>
          <a:ln>
            <a:noFill/>
          </a:ln>
        </p:spPr>
        <p:txBody>
          <a:bodyPr anchorCtr="0" anchor="ctr" bIns="45700" lIns="91425" spcFirstLastPara="1" rIns="91425" wrap="square" tIns="45700">
            <a:noAutofit/>
          </a:bodyPr>
          <a:lstStyle/>
          <a:p>
            <a:pPr indent="0" lvl="0" marL="0" marR="0" rtl="0" algn="l">
              <a:lnSpc>
                <a:spcPct val="160000"/>
              </a:lnSpc>
              <a:spcBef>
                <a:spcPts val="0"/>
              </a:spcBef>
              <a:spcAft>
                <a:spcPts val="0"/>
              </a:spcAft>
              <a:buClr>
                <a:srgbClr val="474B63"/>
              </a:buClr>
              <a:buSzPts val="1500"/>
              <a:buFont typeface="Calibri"/>
              <a:buNone/>
            </a:pPr>
            <a:r>
              <a:rPr lang="en-US" sz="1500">
                <a:solidFill>
                  <a:srgbClr val="474B63"/>
                </a:solidFill>
                <a:latin typeface="Calibri"/>
                <a:ea typeface="Calibri"/>
                <a:cs typeface="Calibri"/>
                <a:sym typeface="Calibri"/>
              </a:rPr>
              <a:t>A practical guide to the family home, finances, superannuation and what happens next</a:t>
            </a:r>
            <a:endParaRPr sz="1500">
              <a:solidFill>
                <a:schemeClr val="dk1"/>
              </a:solidFill>
              <a:latin typeface="Calibri"/>
              <a:ea typeface="Calibri"/>
              <a:cs typeface="Calibri"/>
              <a:sym typeface="Calibri"/>
            </a:endParaRPr>
          </a:p>
        </p:txBody>
      </p:sp>
      <p:cxnSp>
        <p:nvCxnSpPr>
          <p:cNvPr id="24" name="Google Shape;24;p1"/>
          <p:cNvCxnSpPr/>
          <p:nvPr/>
        </p:nvCxnSpPr>
        <p:spPr>
          <a:xfrm>
            <a:off x="777240" y="5349240"/>
            <a:ext cx="6007608" cy="0"/>
          </a:xfrm>
          <a:prstGeom prst="straightConnector1">
            <a:avLst/>
          </a:prstGeom>
          <a:noFill/>
          <a:ln cap="flat" cmpd="sng" w="12700">
            <a:solidFill>
              <a:srgbClr val="DCD8CF"/>
            </a:solidFill>
            <a:prstDash val="solid"/>
            <a:round/>
            <a:headEnd len="sm" w="sm" type="none"/>
            <a:tailEnd len="sm" w="sm" type="none"/>
          </a:ln>
        </p:spPr>
      </p:cxnSp>
      <p:sp>
        <p:nvSpPr>
          <p:cNvPr id="25" name="Google Shape;25;p1"/>
          <p:cNvSpPr/>
          <p:nvPr/>
        </p:nvSpPr>
        <p:spPr>
          <a:xfrm>
            <a:off x="777240" y="5532120"/>
            <a:ext cx="6007608" cy="36576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6E7189"/>
              </a:buClr>
              <a:buSzPts val="1250"/>
              <a:buFont typeface="Calibri"/>
              <a:buNone/>
            </a:pPr>
            <a:r>
              <a:rPr lang="en-US" sz="1250">
                <a:solidFill>
                  <a:srgbClr val="6E7189"/>
                </a:solidFill>
                <a:latin typeface="Calibri"/>
                <a:ea typeface="Calibri"/>
                <a:cs typeface="Calibri"/>
                <a:sym typeface="Calibri"/>
              </a:rPr>
              <a:t>For married and de facto couples in Victoria, Australia</a:t>
            </a:r>
            <a:endParaRPr sz="1250">
              <a:solidFill>
                <a:schemeClr val="dk1"/>
              </a:solidFill>
              <a:latin typeface="Calibri"/>
              <a:ea typeface="Calibri"/>
              <a:cs typeface="Calibri"/>
              <a:sym typeface="Calibri"/>
            </a:endParaRPr>
          </a:p>
        </p:txBody>
      </p:sp>
      <p:sp>
        <p:nvSpPr>
          <p:cNvPr id="26" name="Google Shape;26;p1"/>
          <p:cNvSpPr/>
          <p:nvPr/>
        </p:nvSpPr>
        <p:spPr>
          <a:xfrm>
            <a:off x="4443984" y="5888736"/>
            <a:ext cx="2487168" cy="4233672"/>
          </a:xfrm>
          <a:prstGeom prst="rect">
            <a:avLst/>
          </a:prstGeom>
          <a:solidFill>
            <a:srgbClr val="EFEAE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input/files/file_4cf0554c/images/1.png" id="27" name="Google Shape;27;p1"/>
          <p:cNvPicPr preferRelativeResize="0"/>
          <p:nvPr/>
        </p:nvPicPr>
        <p:blipFill rotWithShape="1">
          <a:blip r:embed="rId3">
            <a:alphaModFix/>
          </a:blip>
          <a:srcRect b="0" l="0" r="0" t="0"/>
          <a:stretch/>
        </p:blipFill>
        <p:spPr>
          <a:xfrm>
            <a:off x="4590288" y="6035040"/>
            <a:ext cx="2194560" cy="3941064"/>
          </a:xfrm>
          <a:prstGeom prst="rect">
            <a:avLst/>
          </a:prstGeom>
          <a:noFill/>
          <a:ln>
            <a:noFill/>
          </a:ln>
        </p:spPr>
      </p:pic>
      <p:sp>
        <p:nvSpPr>
          <p:cNvPr id="28" name="Google Shape;28;p1"/>
          <p:cNvSpPr/>
          <p:nvPr/>
        </p:nvSpPr>
        <p:spPr>
          <a:xfrm>
            <a:off x="777240" y="6309360"/>
            <a:ext cx="41148" cy="3108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 name="Google Shape;29;p1"/>
          <p:cNvSpPr/>
          <p:nvPr/>
        </p:nvSpPr>
        <p:spPr>
          <a:xfrm>
            <a:off x="1033272" y="6309360"/>
            <a:ext cx="3200400" cy="31089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3B3F57"/>
              </a:buClr>
              <a:buSzPts val="1200"/>
              <a:buFont typeface="Calibri"/>
              <a:buNone/>
            </a:pPr>
            <a:r>
              <a:rPr lang="en-US" sz="1200">
                <a:solidFill>
                  <a:srgbClr val="3B3F57"/>
                </a:solidFill>
                <a:latin typeface="Calibri"/>
                <a:ea typeface="Calibri"/>
                <a:cs typeface="Calibri"/>
                <a:sym typeface="Calibri"/>
              </a:rPr>
              <a:t>The property pool</a:t>
            </a:r>
            <a:endParaRPr sz="1200">
              <a:solidFill>
                <a:schemeClr val="dk1"/>
              </a:solidFill>
              <a:latin typeface="Calibri"/>
              <a:ea typeface="Calibri"/>
              <a:cs typeface="Calibri"/>
              <a:sym typeface="Calibri"/>
            </a:endParaRPr>
          </a:p>
        </p:txBody>
      </p:sp>
      <p:sp>
        <p:nvSpPr>
          <p:cNvPr id="30" name="Google Shape;30;p1"/>
          <p:cNvSpPr/>
          <p:nvPr/>
        </p:nvSpPr>
        <p:spPr>
          <a:xfrm>
            <a:off x="777240" y="6858000"/>
            <a:ext cx="41148" cy="3108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 name="Google Shape;31;p1"/>
          <p:cNvSpPr/>
          <p:nvPr/>
        </p:nvSpPr>
        <p:spPr>
          <a:xfrm>
            <a:off x="1033272" y="6858000"/>
            <a:ext cx="3200400" cy="31089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3B3F57"/>
              </a:buClr>
              <a:buSzPts val="1200"/>
              <a:buFont typeface="Calibri"/>
              <a:buNone/>
            </a:pPr>
            <a:r>
              <a:rPr lang="en-US" sz="1200">
                <a:solidFill>
                  <a:srgbClr val="3B3F57"/>
                </a:solidFill>
                <a:latin typeface="Calibri"/>
                <a:ea typeface="Calibri"/>
                <a:cs typeface="Calibri"/>
                <a:sym typeface="Calibri"/>
              </a:rPr>
              <a:t>The family home</a:t>
            </a:r>
            <a:endParaRPr sz="1200">
              <a:solidFill>
                <a:schemeClr val="dk1"/>
              </a:solidFill>
              <a:latin typeface="Calibri"/>
              <a:ea typeface="Calibri"/>
              <a:cs typeface="Calibri"/>
              <a:sym typeface="Calibri"/>
            </a:endParaRPr>
          </a:p>
        </p:txBody>
      </p:sp>
      <p:sp>
        <p:nvSpPr>
          <p:cNvPr id="32" name="Google Shape;32;p1"/>
          <p:cNvSpPr/>
          <p:nvPr/>
        </p:nvSpPr>
        <p:spPr>
          <a:xfrm>
            <a:off x="777240" y="7406640"/>
            <a:ext cx="41148" cy="3108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 name="Google Shape;33;p1"/>
          <p:cNvSpPr/>
          <p:nvPr/>
        </p:nvSpPr>
        <p:spPr>
          <a:xfrm>
            <a:off x="1033272" y="7406640"/>
            <a:ext cx="3200400" cy="31089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3B3F57"/>
              </a:buClr>
              <a:buSzPts val="1200"/>
              <a:buFont typeface="Calibri"/>
              <a:buNone/>
            </a:pPr>
            <a:r>
              <a:rPr lang="en-US" sz="1200">
                <a:solidFill>
                  <a:srgbClr val="3B3F57"/>
                </a:solidFill>
                <a:latin typeface="Calibri"/>
                <a:ea typeface="Calibri"/>
                <a:cs typeface="Calibri"/>
                <a:sym typeface="Calibri"/>
              </a:rPr>
              <a:t>Superannuation</a:t>
            </a:r>
            <a:endParaRPr sz="1200">
              <a:solidFill>
                <a:schemeClr val="dk1"/>
              </a:solidFill>
              <a:latin typeface="Calibri"/>
              <a:ea typeface="Calibri"/>
              <a:cs typeface="Calibri"/>
              <a:sym typeface="Calibri"/>
            </a:endParaRPr>
          </a:p>
        </p:txBody>
      </p:sp>
      <p:sp>
        <p:nvSpPr>
          <p:cNvPr id="34" name="Google Shape;34;p1"/>
          <p:cNvSpPr/>
          <p:nvPr/>
        </p:nvSpPr>
        <p:spPr>
          <a:xfrm>
            <a:off x="777240" y="7955280"/>
            <a:ext cx="41148" cy="3108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 name="Google Shape;35;p1"/>
          <p:cNvSpPr/>
          <p:nvPr/>
        </p:nvSpPr>
        <p:spPr>
          <a:xfrm>
            <a:off x="1033272" y="7955280"/>
            <a:ext cx="3200400" cy="31089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3B3F57"/>
              </a:buClr>
              <a:buSzPts val="1200"/>
              <a:buFont typeface="Calibri"/>
              <a:buNone/>
            </a:pPr>
            <a:r>
              <a:rPr lang="en-US" sz="1200">
                <a:solidFill>
                  <a:srgbClr val="3B3F57"/>
                </a:solidFill>
                <a:latin typeface="Calibri"/>
                <a:ea typeface="Calibri"/>
                <a:cs typeface="Calibri"/>
                <a:sym typeface="Calibri"/>
              </a:rPr>
              <a:t>Reaching an agreement</a:t>
            </a:r>
            <a:endParaRPr sz="1200">
              <a:solidFill>
                <a:schemeClr val="dk1"/>
              </a:solidFill>
              <a:latin typeface="Calibri"/>
              <a:ea typeface="Calibri"/>
              <a:cs typeface="Calibri"/>
              <a:sym typeface="Calibri"/>
            </a:endParaRPr>
          </a:p>
        </p:txBody>
      </p:sp>
      <p:sp>
        <p:nvSpPr>
          <p:cNvPr id="36" name="Google Shape;36;p1"/>
          <p:cNvSpPr/>
          <p:nvPr/>
        </p:nvSpPr>
        <p:spPr>
          <a:xfrm>
            <a:off x="777240" y="8823960"/>
            <a:ext cx="3291840" cy="292608"/>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1400"/>
              <a:buFont typeface="Georgia"/>
              <a:buNone/>
            </a:pPr>
            <a:r>
              <a:rPr b="1" lang="en-US" sz="1400">
                <a:solidFill>
                  <a:srgbClr val="121528"/>
                </a:solidFill>
                <a:latin typeface="Georgia"/>
                <a:ea typeface="Georgia"/>
                <a:cs typeface="Georgia"/>
                <a:sym typeface="Georgia"/>
              </a:rPr>
              <a:t>Amanda Azzinnaro</a:t>
            </a:r>
            <a:endParaRPr sz="1400">
              <a:solidFill>
                <a:schemeClr val="dk1"/>
              </a:solidFill>
              <a:latin typeface="Calibri"/>
              <a:ea typeface="Calibri"/>
              <a:cs typeface="Calibri"/>
              <a:sym typeface="Calibri"/>
            </a:endParaRPr>
          </a:p>
        </p:txBody>
      </p:sp>
      <p:sp>
        <p:nvSpPr>
          <p:cNvPr id="37" name="Google Shape;37;p1"/>
          <p:cNvSpPr/>
          <p:nvPr/>
        </p:nvSpPr>
        <p:spPr>
          <a:xfrm>
            <a:off x="777240" y="9125712"/>
            <a:ext cx="3291840" cy="292608"/>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6E7189"/>
              </a:buClr>
              <a:buSzPts val="1150"/>
              <a:buFont typeface="Calibri"/>
              <a:buNone/>
            </a:pPr>
            <a:r>
              <a:rPr lang="en-US" sz="1150">
                <a:solidFill>
                  <a:srgbClr val="6E7189"/>
                </a:solidFill>
                <a:latin typeface="Calibri"/>
                <a:ea typeface="Calibri"/>
                <a:cs typeface="Calibri"/>
                <a:sym typeface="Calibri"/>
              </a:rPr>
              <a:t>Head of Family Law - Stratus Legal Group</a:t>
            </a:r>
            <a:endParaRPr sz="1150">
              <a:solidFill>
                <a:schemeClr val="dk1"/>
              </a:solidFill>
              <a:latin typeface="Calibri"/>
              <a:ea typeface="Calibri"/>
              <a:cs typeface="Calibri"/>
              <a:sym typeface="Calibri"/>
            </a:endParaRPr>
          </a:p>
        </p:txBody>
      </p:sp>
      <p:sp>
        <p:nvSpPr>
          <p:cNvPr id="38" name="Google Shape;38;p1"/>
          <p:cNvSpPr/>
          <p:nvPr/>
        </p:nvSpPr>
        <p:spPr>
          <a:xfrm>
            <a:off x="777240" y="9555480"/>
            <a:ext cx="3566160" cy="36576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585C74"/>
              </a:buClr>
              <a:buSzPts val="1100"/>
              <a:buFont typeface="Calibri"/>
              <a:buNone/>
            </a:pPr>
            <a:r>
              <a:rPr lang="en-US" sz="1100">
                <a:solidFill>
                  <a:srgbClr val="585C74"/>
                </a:solidFill>
                <a:latin typeface="Calibri"/>
                <a:ea typeface="Calibri"/>
                <a:cs typeface="Calibri"/>
                <a:sym typeface="Calibri"/>
              </a:rPr>
              <a:t>A downloadable guide for people who are separating</a:t>
            </a:r>
            <a:endParaRPr sz="11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3" name="Shape 43"/>
        <p:cNvGrpSpPr/>
        <p:nvPr/>
      </p:nvGrpSpPr>
      <p:grpSpPr>
        <a:xfrm>
          <a:off x="0" y="0"/>
          <a:ext cx="0" cy="0"/>
          <a:chOff x="0" y="0"/>
          <a:chExt cx="0" cy="0"/>
        </a:xfrm>
      </p:grpSpPr>
      <p:sp>
        <p:nvSpPr>
          <p:cNvPr id="44" name="Google Shape;44;p2"/>
          <p:cNvSpPr/>
          <p:nvPr/>
        </p:nvSpPr>
        <p:spPr>
          <a:xfrm>
            <a:off x="777240" y="914400"/>
            <a:ext cx="6007608" cy="914400"/>
          </a:xfrm>
          <a:prstGeom prst="rect">
            <a:avLst/>
          </a:prstGeom>
          <a:noFill/>
          <a:ln>
            <a:noFill/>
          </a:ln>
        </p:spPr>
        <p:txBody>
          <a:bodyPr anchorCtr="0" anchor="t" bIns="45700" lIns="91425" spcFirstLastPara="1" rIns="91425" wrap="square" tIns="45700">
            <a:noAutofit/>
          </a:bodyPr>
          <a:lstStyle/>
          <a:p>
            <a:pPr indent="0" lvl="0" marL="0" marR="0" rtl="0" algn="l">
              <a:lnSpc>
                <a:spcPct val="139130"/>
              </a:lnSpc>
              <a:spcBef>
                <a:spcPts val="0"/>
              </a:spcBef>
              <a:spcAft>
                <a:spcPts val="0"/>
              </a:spcAft>
              <a:buClr>
                <a:srgbClr val="121528"/>
              </a:buClr>
              <a:buSzPts val="2300"/>
              <a:buFont typeface="Georgia"/>
              <a:buNone/>
            </a:pPr>
            <a:r>
              <a:rPr b="1" lang="en-US" sz="2300">
                <a:solidFill>
                  <a:srgbClr val="121528"/>
                </a:solidFill>
                <a:latin typeface="Georgia"/>
                <a:ea typeface="Georgia"/>
                <a:cs typeface="Georgia"/>
                <a:sym typeface="Georgia"/>
              </a:rPr>
              <a:t>When separation raises financial questions</a:t>
            </a:r>
            <a:endParaRPr sz="2300">
              <a:solidFill>
                <a:schemeClr val="dk1"/>
              </a:solidFill>
              <a:latin typeface="Calibri"/>
              <a:ea typeface="Calibri"/>
              <a:cs typeface="Calibri"/>
              <a:sym typeface="Calibri"/>
            </a:endParaRPr>
          </a:p>
        </p:txBody>
      </p:sp>
      <p:sp>
        <p:nvSpPr>
          <p:cNvPr id="45" name="Google Shape;45;p2"/>
          <p:cNvSpPr/>
          <p:nvPr/>
        </p:nvSpPr>
        <p:spPr>
          <a:xfrm>
            <a:off x="777240" y="184708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 name="Google Shape;46;p2"/>
          <p:cNvSpPr/>
          <p:nvPr/>
        </p:nvSpPr>
        <p:spPr>
          <a:xfrm>
            <a:off x="777240" y="2157984"/>
            <a:ext cx="6007608" cy="3657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50"/>
              <a:buFont typeface="Calibri"/>
              <a:buNone/>
            </a:pPr>
            <a:r>
              <a:rPr lang="en-US" sz="1250">
                <a:solidFill>
                  <a:srgbClr val="2E3145"/>
                </a:solidFill>
                <a:latin typeface="Calibri"/>
                <a:ea typeface="Calibri"/>
                <a:cs typeface="Calibri"/>
                <a:sym typeface="Calibri"/>
              </a:rPr>
              <a:t>Separation often brings uncertainty about money, housing and the future.</a:t>
            </a:r>
            <a:endParaRPr sz="1250">
              <a:solidFill>
                <a:schemeClr val="dk1"/>
              </a:solidFill>
              <a:latin typeface="Calibri"/>
              <a:ea typeface="Calibri"/>
              <a:cs typeface="Calibri"/>
              <a:sym typeface="Calibri"/>
            </a:endParaRPr>
          </a:p>
        </p:txBody>
      </p:sp>
      <p:sp>
        <p:nvSpPr>
          <p:cNvPr id="47" name="Google Shape;47;p2"/>
          <p:cNvSpPr/>
          <p:nvPr/>
        </p:nvSpPr>
        <p:spPr>
          <a:xfrm>
            <a:off x="777240" y="2660904"/>
            <a:ext cx="6007608" cy="8686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You may be wondering what happens to the family home, whether everything is divided equally, how superannuation is treated, or what to do if you and your former partner do not agree.</a:t>
            </a:r>
            <a:endParaRPr sz="1230">
              <a:solidFill>
                <a:schemeClr val="dk1"/>
              </a:solidFill>
              <a:latin typeface="Calibri"/>
              <a:ea typeface="Calibri"/>
              <a:cs typeface="Calibri"/>
              <a:sym typeface="Calibri"/>
            </a:endParaRPr>
          </a:p>
        </p:txBody>
      </p:sp>
      <p:sp>
        <p:nvSpPr>
          <p:cNvPr id="48" name="Google Shape;48;p2"/>
          <p:cNvSpPr/>
          <p:nvPr/>
        </p:nvSpPr>
        <p:spPr>
          <a:xfrm>
            <a:off x="777240" y="3575304"/>
            <a:ext cx="6007608" cy="96012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This guide explains the property settlement process in plain English. It is designed to help you understand the main issues that commonly arise after separation and the practical steps involved in reaching a fair and workable outcome.</a:t>
            </a:r>
            <a:endParaRPr sz="1230">
              <a:solidFill>
                <a:schemeClr val="dk1"/>
              </a:solidFill>
              <a:latin typeface="Calibri"/>
              <a:ea typeface="Calibri"/>
              <a:cs typeface="Calibri"/>
              <a:sym typeface="Calibri"/>
            </a:endParaRPr>
          </a:p>
        </p:txBody>
      </p:sp>
      <p:sp>
        <p:nvSpPr>
          <p:cNvPr id="49" name="Google Shape;49;p2"/>
          <p:cNvSpPr/>
          <p:nvPr/>
        </p:nvSpPr>
        <p:spPr>
          <a:xfrm>
            <a:off x="777240" y="4809744"/>
            <a:ext cx="6007608" cy="105156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 name="Google Shape;50;p2"/>
          <p:cNvSpPr/>
          <p:nvPr/>
        </p:nvSpPr>
        <p:spPr>
          <a:xfrm>
            <a:off x="777240" y="4809744"/>
            <a:ext cx="64008" cy="105156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 name="Google Shape;51;p2"/>
          <p:cNvSpPr/>
          <p:nvPr/>
        </p:nvSpPr>
        <p:spPr>
          <a:xfrm>
            <a:off x="1088136" y="4864608"/>
            <a:ext cx="5385816" cy="94183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Every family is different. The right property settlement depends on the assets, debts, contributions, future needs and circumstances of each person.</a:t>
            </a:r>
            <a:endParaRPr sz="1200">
              <a:solidFill>
                <a:schemeClr val="dk1"/>
              </a:solidFill>
              <a:latin typeface="Calibri"/>
              <a:ea typeface="Calibri"/>
              <a:cs typeface="Calibri"/>
              <a:sym typeface="Calibri"/>
            </a:endParaRPr>
          </a:p>
        </p:txBody>
      </p:sp>
      <p:sp>
        <p:nvSpPr>
          <p:cNvPr id="52" name="Google Shape;52;p2"/>
          <p:cNvSpPr/>
          <p:nvPr/>
        </p:nvSpPr>
        <p:spPr>
          <a:xfrm>
            <a:off x="777240" y="6281928"/>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WHAT'S INSIDE</a:t>
            </a:r>
            <a:endParaRPr sz="1050">
              <a:solidFill>
                <a:schemeClr val="dk1"/>
              </a:solidFill>
              <a:latin typeface="Calibri"/>
              <a:ea typeface="Calibri"/>
              <a:cs typeface="Calibri"/>
              <a:sym typeface="Calibri"/>
            </a:endParaRPr>
          </a:p>
        </p:txBody>
      </p:sp>
      <p:sp>
        <p:nvSpPr>
          <p:cNvPr id="53" name="Google Shape;53;p2"/>
          <p:cNvSpPr/>
          <p:nvPr/>
        </p:nvSpPr>
        <p:spPr>
          <a:xfrm>
            <a:off x="804672" y="669798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 name="Google Shape;54;p2"/>
          <p:cNvSpPr/>
          <p:nvPr/>
        </p:nvSpPr>
        <p:spPr>
          <a:xfrm>
            <a:off x="1033272" y="6574536"/>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How property settlements are actually decided</a:t>
            </a:r>
            <a:endParaRPr sz="1200">
              <a:solidFill>
                <a:schemeClr val="dk1"/>
              </a:solidFill>
              <a:latin typeface="Calibri"/>
              <a:ea typeface="Calibri"/>
              <a:cs typeface="Calibri"/>
              <a:sym typeface="Calibri"/>
            </a:endParaRPr>
          </a:p>
        </p:txBody>
      </p:sp>
      <p:sp>
        <p:nvSpPr>
          <p:cNvPr id="55" name="Google Shape;55;p2"/>
          <p:cNvSpPr/>
          <p:nvPr/>
        </p:nvSpPr>
        <p:spPr>
          <a:xfrm>
            <a:off x="804672" y="702716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 name="Google Shape;56;p2"/>
          <p:cNvSpPr/>
          <p:nvPr/>
        </p:nvSpPr>
        <p:spPr>
          <a:xfrm>
            <a:off x="1033272" y="6903720"/>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goes into the property pool</a:t>
            </a:r>
            <a:endParaRPr sz="1200">
              <a:solidFill>
                <a:schemeClr val="dk1"/>
              </a:solidFill>
              <a:latin typeface="Calibri"/>
              <a:ea typeface="Calibri"/>
              <a:cs typeface="Calibri"/>
              <a:sym typeface="Calibri"/>
            </a:endParaRPr>
          </a:p>
        </p:txBody>
      </p:sp>
      <p:sp>
        <p:nvSpPr>
          <p:cNvPr id="57" name="Google Shape;57;p2"/>
          <p:cNvSpPr/>
          <p:nvPr/>
        </p:nvSpPr>
        <p:spPr>
          <a:xfrm>
            <a:off x="804672" y="73563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 name="Google Shape;58;p2"/>
          <p:cNvSpPr/>
          <p:nvPr/>
        </p:nvSpPr>
        <p:spPr>
          <a:xfrm>
            <a:off x="1033272" y="7232904"/>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The family home, mortgages and refinancing</a:t>
            </a:r>
            <a:endParaRPr sz="1200">
              <a:solidFill>
                <a:schemeClr val="dk1"/>
              </a:solidFill>
              <a:latin typeface="Calibri"/>
              <a:ea typeface="Calibri"/>
              <a:cs typeface="Calibri"/>
              <a:sym typeface="Calibri"/>
            </a:endParaRPr>
          </a:p>
        </p:txBody>
      </p:sp>
      <p:sp>
        <p:nvSpPr>
          <p:cNvPr id="59" name="Google Shape;59;p2"/>
          <p:cNvSpPr/>
          <p:nvPr/>
        </p:nvSpPr>
        <p:spPr>
          <a:xfrm>
            <a:off x="804672" y="768553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 name="Google Shape;60;p2"/>
          <p:cNvSpPr/>
          <p:nvPr/>
        </p:nvSpPr>
        <p:spPr>
          <a:xfrm>
            <a:off x="1033272" y="7562088"/>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Superannuation and how it is treated</a:t>
            </a:r>
            <a:endParaRPr sz="1200">
              <a:solidFill>
                <a:schemeClr val="dk1"/>
              </a:solidFill>
              <a:latin typeface="Calibri"/>
              <a:ea typeface="Calibri"/>
              <a:cs typeface="Calibri"/>
              <a:sym typeface="Calibri"/>
            </a:endParaRPr>
          </a:p>
        </p:txBody>
      </p:sp>
      <p:sp>
        <p:nvSpPr>
          <p:cNvPr id="61" name="Google Shape;61;p2"/>
          <p:cNvSpPr/>
          <p:nvPr/>
        </p:nvSpPr>
        <p:spPr>
          <a:xfrm>
            <a:off x="804672" y="80147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 name="Google Shape;62;p2"/>
          <p:cNvSpPr/>
          <p:nvPr/>
        </p:nvSpPr>
        <p:spPr>
          <a:xfrm>
            <a:off x="1033272" y="7891272"/>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Contributions and future needs</a:t>
            </a:r>
            <a:endParaRPr sz="1200">
              <a:solidFill>
                <a:schemeClr val="dk1"/>
              </a:solidFill>
              <a:latin typeface="Calibri"/>
              <a:ea typeface="Calibri"/>
              <a:cs typeface="Calibri"/>
              <a:sym typeface="Calibri"/>
            </a:endParaRPr>
          </a:p>
        </p:txBody>
      </p:sp>
      <p:sp>
        <p:nvSpPr>
          <p:cNvPr id="63" name="Google Shape;63;p2"/>
          <p:cNvSpPr/>
          <p:nvPr/>
        </p:nvSpPr>
        <p:spPr>
          <a:xfrm>
            <a:off x="804672" y="83439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 name="Google Shape;64;p2"/>
          <p:cNvSpPr/>
          <p:nvPr/>
        </p:nvSpPr>
        <p:spPr>
          <a:xfrm>
            <a:off x="1033272" y="8220456"/>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Disclosure, valuations and reaching an agreement</a:t>
            </a:r>
            <a:endParaRPr sz="1200">
              <a:solidFill>
                <a:schemeClr val="dk1"/>
              </a:solidFill>
              <a:latin typeface="Calibri"/>
              <a:ea typeface="Calibri"/>
              <a:cs typeface="Calibri"/>
              <a:sym typeface="Calibri"/>
            </a:endParaRPr>
          </a:p>
        </p:txBody>
      </p:sp>
      <p:sp>
        <p:nvSpPr>
          <p:cNvPr id="65" name="Google Shape;65;p2"/>
          <p:cNvSpPr/>
          <p:nvPr/>
        </p:nvSpPr>
        <p:spPr>
          <a:xfrm>
            <a:off x="804672" y="867308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 name="Google Shape;66;p2"/>
          <p:cNvSpPr/>
          <p:nvPr/>
        </p:nvSpPr>
        <p:spPr>
          <a:xfrm>
            <a:off x="1033272" y="8549640"/>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Formalising a settlement, and common mistakes to avoid</a:t>
            </a:r>
            <a:endParaRPr sz="1200">
              <a:solidFill>
                <a:schemeClr val="dk1"/>
              </a:solidFill>
              <a:latin typeface="Calibri"/>
              <a:ea typeface="Calibri"/>
              <a:cs typeface="Calibri"/>
              <a:sym typeface="Calibri"/>
            </a:endParaRPr>
          </a:p>
        </p:txBody>
      </p:sp>
      <p:sp>
        <p:nvSpPr>
          <p:cNvPr id="67" name="Google Shape;67;p2"/>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8" name="Google Shape;68;p2"/>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69" name="Google Shape;69;p2"/>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70" name="Google Shape;70;p2"/>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a:t>
            </a:r>
            <a:endParaRPr sz="95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75" name="Shape 75"/>
        <p:cNvGrpSpPr/>
        <p:nvPr/>
      </p:nvGrpSpPr>
      <p:grpSpPr>
        <a:xfrm>
          <a:off x="0" y="0"/>
          <a:ext cx="0" cy="0"/>
          <a:chOff x="0" y="0"/>
          <a:chExt cx="0" cy="0"/>
        </a:xfrm>
      </p:grpSpPr>
      <p:sp>
        <p:nvSpPr>
          <p:cNvPr id="76" name="Google Shape;76;p3"/>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7" name="Google Shape;77;p3"/>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1</a:t>
            </a:r>
            <a:endParaRPr sz="1500">
              <a:solidFill>
                <a:schemeClr val="dk1"/>
              </a:solidFill>
              <a:latin typeface="Calibri"/>
              <a:ea typeface="Calibri"/>
              <a:cs typeface="Calibri"/>
              <a:sym typeface="Calibri"/>
            </a:endParaRPr>
          </a:p>
        </p:txBody>
      </p:sp>
      <p:sp>
        <p:nvSpPr>
          <p:cNvPr id="78" name="Google Shape;78;p3"/>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Is everything split 50/50?</a:t>
            </a:r>
            <a:endParaRPr sz="2100">
              <a:solidFill>
                <a:schemeClr val="dk1"/>
              </a:solidFill>
              <a:latin typeface="Calibri"/>
              <a:ea typeface="Calibri"/>
              <a:cs typeface="Calibri"/>
              <a:sym typeface="Calibri"/>
            </a:endParaRPr>
          </a:p>
        </p:txBody>
      </p:sp>
      <p:sp>
        <p:nvSpPr>
          <p:cNvPr id="79" name="Google Shape;79;p3"/>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0" name="Google Shape;80;p3"/>
          <p:cNvSpPr/>
          <p:nvPr/>
        </p:nvSpPr>
        <p:spPr>
          <a:xfrm>
            <a:off x="777240" y="1837944"/>
            <a:ext cx="6007608" cy="5486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One of the most common misunderstandings is that property is automatically divided equally after separation.</a:t>
            </a:r>
            <a:endParaRPr sz="1230">
              <a:solidFill>
                <a:schemeClr val="dk1"/>
              </a:solidFill>
              <a:latin typeface="Calibri"/>
              <a:ea typeface="Calibri"/>
              <a:cs typeface="Calibri"/>
              <a:sym typeface="Calibri"/>
            </a:endParaRPr>
          </a:p>
        </p:txBody>
      </p:sp>
      <p:sp>
        <p:nvSpPr>
          <p:cNvPr id="81" name="Google Shape;81;p3"/>
          <p:cNvSpPr/>
          <p:nvPr/>
        </p:nvSpPr>
        <p:spPr>
          <a:xfrm>
            <a:off x="777240" y="2386584"/>
            <a:ext cx="6007608" cy="5486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In Australia, there is no automatic 50/50 split. Any division must be just and equitable in the circumstances.</a:t>
            </a:r>
            <a:endParaRPr sz="1230">
              <a:solidFill>
                <a:schemeClr val="dk1"/>
              </a:solidFill>
              <a:latin typeface="Calibri"/>
              <a:ea typeface="Calibri"/>
              <a:cs typeface="Calibri"/>
              <a:sym typeface="Calibri"/>
            </a:endParaRPr>
          </a:p>
        </p:txBody>
      </p:sp>
      <p:sp>
        <p:nvSpPr>
          <p:cNvPr id="82" name="Google Shape;82;p3"/>
          <p:cNvSpPr/>
          <p:nvPr/>
        </p:nvSpPr>
        <p:spPr>
          <a:xfrm>
            <a:off x="777240" y="2935224"/>
            <a:ext cx="6007608" cy="3200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The court, and family lawyers when giving advice, usually look at:</a:t>
            </a:r>
            <a:endParaRPr sz="1230">
              <a:solidFill>
                <a:schemeClr val="dk1"/>
              </a:solidFill>
              <a:latin typeface="Calibri"/>
              <a:ea typeface="Calibri"/>
              <a:cs typeface="Calibri"/>
              <a:sym typeface="Calibri"/>
            </a:endParaRPr>
          </a:p>
        </p:txBody>
      </p:sp>
      <p:sp>
        <p:nvSpPr>
          <p:cNvPr id="83" name="Google Shape;83;p3"/>
          <p:cNvSpPr/>
          <p:nvPr/>
        </p:nvSpPr>
        <p:spPr>
          <a:xfrm>
            <a:off x="804672" y="34701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4" name="Google Shape;84;p3"/>
          <p:cNvSpPr/>
          <p:nvPr/>
        </p:nvSpPr>
        <p:spPr>
          <a:xfrm>
            <a:off x="1033272" y="334670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assets, debts and superannuation exist</a:t>
            </a:r>
            <a:endParaRPr sz="1200">
              <a:solidFill>
                <a:schemeClr val="dk1"/>
              </a:solidFill>
              <a:latin typeface="Calibri"/>
              <a:ea typeface="Calibri"/>
              <a:cs typeface="Calibri"/>
              <a:sym typeface="Calibri"/>
            </a:endParaRPr>
          </a:p>
        </p:txBody>
      </p:sp>
      <p:sp>
        <p:nvSpPr>
          <p:cNvPr id="85" name="Google Shape;85;p3"/>
          <p:cNvSpPr/>
          <p:nvPr/>
        </p:nvSpPr>
        <p:spPr>
          <a:xfrm>
            <a:off x="804672" y="38359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6" name="Google Shape;86;p3"/>
          <p:cNvSpPr/>
          <p:nvPr/>
        </p:nvSpPr>
        <p:spPr>
          <a:xfrm>
            <a:off x="1033272" y="371246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each person contributed</a:t>
            </a:r>
            <a:endParaRPr sz="1200">
              <a:solidFill>
                <a:schemeClr val="dk1"/>
              </a:solidFill>
              <a:latin typeface="Calibri"/>
              <a:ea typeface="Calibri"/>
              <a:cs typeface="Calibri"/>
              <a:sym typeface="Calibri"/>
            </a:endParaRPr>
          </a:p>
        </p:txBody>
      </p:sp>
      <p:sp>
        <p:nvSpPr>
          <p:cNvPr id="87" name="Google Shape;87;p3"/>
          <p:cNvSpPr/>
          <p:nvPr/>
        </p:nvSpPr>
        <p:spPr>
          <a:xfrm>
            <a:off x="804672" y="42016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8" name="Google Shape;88;p3"/>
          <p:cNvSpPr/>
          <p:nvPr/>
        </p:nvSpPr>
        <p:spPr>
          <a:xfrm>
            <a:off x="1033272" y="407822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each person's current and future needs</a:t>
            </a:r>
            <a:endParaRPr sz="1200">
              <a:solidFill>
                <a:schemeClr val="dk1"/>
              </a:solidFill>
              <a:latin typeface="Calibri"/>
              <a:ea typeface="Calibri"/>
              <a:cs typeface="Calibri"/>
              <a:sym typeface="Calibri"/>
            </a:endParaRPr>
          </a:p>
        </p:txBody>
      </p:sp>
      <p:sp>
        <p:nvSpPr>
          <p:cNvPr id="89" name="Google Shape;89;p3"/>
          <p:cNvSpPr/>
          <p:nvPr/>
        </p:nvSpPr>
        <p:spPr>
          <a:xfrm>
            <a:off x="804672" y="45674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0" name="Google Shape;90;p3"/>
          <p:cNvSpPr/>
          <p:nvPr/>
        </p:nvSpPr>
        <p:spPr>
          <a:xfrm>
            <a:off x="1033272" y="44439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whether the proposed outcome is practical and fair overall</a:t>
            </a:r>
            <a:endParaRPr sz="1200">
              <a:solidFill>
                <a:schemeClr val="dk1"/>
              </a:solidFill>
              <a:latin typeface="Calibri"/>
              <a:ea typeface="Calibri"/>
              <a:cs typeface="Calibri"/>
              <a:sym typeface="Calibri"/>
            </a:endParaRPr>
          </a:p>
        </p:txBody>
      </p:sp>
      <p:sp>
        <p:nvSpPr>
          <p:cNvPr id="91" name="Google Shape;91;p3"/>
          <p:cNvSpPr/>
          <p:nvPr/>
        </p:nvSpPr>
        <p:spPr>
          <a:xfrm>
            <a:off x="777240" y="5285232"/>
            <a:ext cx="6007608" cy="77724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 name="Google Shape;92;p3"/>
          <p:cNvSpPr/>
          <p:nvPr/>
        </p:nvSpPr>
        <p:spPr>
          <a:xfrm>
            <a:off x="777240" y="5285232"/>
            <a:ext cx="64008" cy="77724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 name="Google Shape;93;p3"/>
          <p:cNvSpPr/>
          <p:nvPr/>
        </p:nvSpPr>
        <p:spPr>
          <a:xfrm>
            <a:off x="1088136" y="5340096"/>
            <a:ext cx="5385816" cy="66751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A fair outcome is not always an equal outcome.</a:t>
            </a:r>
            <a:endParaRPr sz="1200">
              <a:solidFill>
                <a:schemeClr val="dk1"/>
              </a:solidFill>
              <a:latin typeface="Calibri"/>
              <a:ea typeface="Calibri"/>
              <a:cs typeface="Calibri"/>
              <a:sym typeface="Calibri"/>
            </a:endParaRPr>
          </a:p>
        </p:txBody>
      </p:sp>
      <p:sp>
        <p:nvSpPr>
          <p:cNvPr id="94" name="Google Shape;94;p3"/>
          <p:cNvSpPr/>
          <p:nvPr/>
        </p:nvSpPr>
        <p:spPr>
          <a:xfrm>
            <a:off x="777240" y="6537960"/>
            <a:ext cx="6007608" cy="141732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 name="Google Shape;95;p3"/>
          <p:cNvSpPr/>
          <p:nvPr/>
        </p:nvSpPr>
        <p:spPr>
          <a:xfrm>
            <a:off x="777240" y="6537960"/>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 name="Google Shape;96;p3"/>
          <p:cNvSpPr/>
          <p:nvPr/>
        </p:nvSpPr>
        <p:spPr>
          <a:xfrm>
            <a:off x="1069848" y="6830568"/>
            <a:ext cx="475488" cy="475488"/>
          </a:xfrm>
          <a:prstGeom prst="ellipse">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 name="Google Shape;97;p3"/>
          <p:cNvSpPr/>
          <p:nvPr/>
        </p:nvSpPr>
        <p:spPr>
          <a:xfrm>
            <a:off x="1069848" y="6830568"/>
            <a:ext cx="475488" cy="475488"/>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D3B26F"/>
              </a:buClr>
              <a:buSzPts val="1500"/>
              <a:buFont typeface="Georgia"/>
              <a:buNone/>
            </a:pPr>
            <a:r>
              <a:rPr b="1" lang="en-US" sz="1500">
                <a:solidFill>
                  <a:srgbClr val="D3B26F"/>
                </a:solidFill>
                <a:latin typeface="Georgia"/>
                <a:ea typeface="Georgia"/>
                <a:cs typeface="Georgia"/>
                <a:sym typeface="Georgia"/>
              </a:rPr>
              <a:t>A</a:t>
            </a:r>
            <a:endParaRPr sz="1500">
              <a:solidFill>
                <a:schemeClr val="dk1"/>
              </a:solidFill>
              <a:latin typeface="Calibri"/>
              <a:ea typeface="Calibri"/>
              <a:cs typeface="Calibri"/>
              <a:sym typeface="Calibri"/>
            </a:endParaRPr>
          </a:p>
        </p:txBody>
      </p:sp>
      <p:sp>
        <p:nvSpPr>
          <p:cNvPr id="98" name="Google Shape;98;p3"/>
          <p:cNvSpPr/>
          <p:nvPr/>
        </p:nvSpPr>
        <p:spPr>
          <a:xfrm>
            <a:off x="1709928" y="6812280"/>
            <a:ext cx="472744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AMANDA'S INSIGHT</a:t>
            </a:r>
            <a:endParaRPr sz="1000">
              <a:solidFill>
                <a:schemeClr val="dk1"/>
              </a:solidFill>
              <a:latin typeface="Calibri"/>
              <a:ea typeface="Calibri"/>
              <a:cs typeface="Calibri"/>
              <a:sym typeface="Calibri"/>
            </a:endParaRPr>
          </a:p>
        </p:txBody>
      </p:sp>
      <p:sp>
        <p:nvSpPr>
          <p:cNvPr id="99" name="Google Shape;99;p3"/>
          <p:cNvSpPr/>
          <p:nvPr/>
        </p:nvSpPr>
        <p:spPr>
          <a:xfrm>
            <a:off x="1709928" y="7086600"/>
            <a:ext cx="4727448" cy="64008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The importance of each contribution depends on when it was made and how it helped during the relationship. Once we understand the contributions and identify the assets, we can discuss your options and likely outcomes.</a:t>
            </a:r>
            <a:endParaRPr sz="1100">
              <a:solidFill>
                <a:srgbClr val="2E3145"/>
              </a:solidFill>
              <a:latin typeface="Calibri"/>
              <a:ea typeface="Calibri"/>
              <a:cs typeface="Calibri"/>
              <a:sym typeface="Calibri"/>
            </a:endParaRPr>
          </a:p>
          <a:p>
            <a:pPr indent="0" lvl="0" marL="0" marR="0" rtl="0" algn="l">
              <a:lnSpc>
                <a:spcPct val="145454"/>
              </a:lnSpc>
              <a:spcBef>
                <a:spcPts val="0"/>
              </a:spcBef>
              <a:spcAft>
                <a:spcPts val="0"/>
              </a:spcAft>
              <a:buClr>
                <a:srgbClr val="2E3145"/>
              </a:buClr>
              <a:buSzPts val="1100"/>
              <a:buFont typeface="Calibri"/>
              <a:buNone/>
            </a:pPr>
            <a:r>
              <a:t/>
            </a:r>
            <a:endParaRPr sz="1100">
              <a:solidFill>
                <a:srgbClr val="2E3145"/>
              </a:solidFill>
              <a:latin typeface="Calibri"/>
              <a:ea typeface="Calibri"/>
              <a:cs typeface="Calibri"/>
              <a:sym typeface="Calibri"/>
            </a:endParaRPr>
          </a:p>
        </p:txBody>
      </p:sp>
      <p:sp>
        <p:nvSpPr>
          <p:cNvPr id="100" name="Google Shape;100;p3"/>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 name="Google Shape;101;p3"/>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102" name="Google Shape;102;p3"/>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103" name="Google Shape;103;p3"/>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2</a:t>
            </a:r>
            <a:endParaRPr sz="95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08" name="Shape 108"/>
        <p:cNvGrpSpPr/>
        <p:nvPr/>
      </p:nvGrpSpPr>
      <p:grpSpPr>
        <a:xfrm>
          <a:off x="0" y="0"/>
          <a:ext cx="0" cy="0"/>
          <a:chOff x="0" y="0"/>
          <a:chExt cx="0" cy="0"/>
        </a:xfrm>
      </p:grpSpPr>
      <p:sp>
        <p:nvSpPr>
          <p:cNvPr id="109" name="Google Shape;109;p4"/>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 name="Google Shape;110;p4"/>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2</a:t>
            </a:r>
            <a:endParaRPr sz="1500">
              <a:solidFill>
                <a:schemeClr val="dk1"/>
              </a:solidFill>
              <a:latin typeface="Calibri"/>
              <a:ea typeface="Calibri"/>
              <a:cs typeface="Calibri"/>
              <a:sym typeface="Calibri"/>
            </a:endParaRPr>
          </a:p>
        </p:txBody>
      </p:sp>
      <p:sp>
        <p:nvSpPr>
          <p:cNvPr id="111" name="Google Shape;111;p4"/>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What is included in the property pool?</a:t>
            </a:r>
            <a:endParaRPr sz="2100">
              <a:solidFill>
                <a:schemeClr val="dk1"/>
              </a:solidFill>
              <a:latin typeface="Calibri"/>
              <a:ea typeface="Calibri"/>
              <a:cs typeface="Calibri"/>
              <a:sym typeface="Calibri"/>
            </a:endParaRPr>
          </a:p>
        </p:txBody>
      </p:sp>
      <p:sp>
        <p:nvSpPr>
          <p:cNvPr id="112" name="Google Shape;112;p4"/>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4"/>
          <p:cNvSpPr/>
          <p:nvPr/>
        </p:nvSpPr>
        <p:spPr>
          <a:xfrm>
            <a:off x="777240" y="1837944"/>
            <a:ext cx="6007608" cy="3200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Property settlement is not limited to the family home.</a:t>
            </a:r>
            <a:endParaRPr sz="1230">
              <a:solidFill>
                <a:schemeClr val="dk1"/>
              </a:solidFill>
              <a:latin typeface="Calibri"/>
              <a:ea typeface="Calibri"/>
              <a:cs typeface="Calibri"/>
              <a:sym typeface="Calibri"/>
            </a:endParaRPr>
          </a:p>
        </p:txBody>
      </p:sp>
      <p:sp>
        <p:nvSpPr>
          <p:cNvPr id="114" name="Google Shape;114;p4"/>
          <p:cNvSpPr/>
          <p:nvPr/>
        </p:nvSpPr>
        <p:spPr>
          <a:xfrm>
            <a:off x="777240" y="2157984"/>
            <a:ext cx="6007608" cy="6400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The property pool may include assets, debts and financial resources held by either person, whether they are in joint names or only one person's name.</a:t>
            </a:r>
            <a:endParaRPr sz="1230">
              <a:solidFill>
                <a:schemeClr val="dk1"/>
              </a:solidFill>
              <a:latin typeface="Calibri"/>
              <a:ea typeface="Calibri"/>
              <a:cs typeface="Calibri"/>
              <a:sym typeface="Calibri"/>
            </a:endParaRPr>
          </a:p>
        </p:txBody>
      </p:sp>
      <p:sp>
        <p:nvSpPr>
          <p:cNvPr id="115" name="Google Shape;115;p4"/>
          <p:cNvSpPr/>
          <p:nvPr/>
        </p:nvSpPr>
        <p:spPr>
          <a:xfrm>
            <a:off x="777240" y="296265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COMMON EXAMPLES INCLUDE</a:t>
            </a:r>
            <a:endParaRPr sz="1050">
              <a:solidFill>
                <a:schemeClr val="dk1"/>
              </a:solidFill>
              <a:latin typeface="Calibri"/>
              <a:ea typeface="Calibri"/>
              <a:cs typeface="Calibri"/>
              <a:sym typeface="Calibri"/>
            </a:endParaRPr>
          </a:p>
        </p:txBody>
      </p:sp>
      <p:sp>
        <p:nvSpPr>
          <p:cNvPr id="116" name="Google Shape;116;p4"/>
          <p:cNvSpPr/>
          <p:nvPr/>
        </p:nvSpPr>
        <p:spPr>
          <a:xfrm>
            <a:off x="804672" y="33787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 name="Google Shape;117;p4"/>
          <p:cNvSpPr/>
          <p:nvPr/>
        </p:nvSpPr>
        <p:spPr>
          <a:xfrm>
            <a:off x="1033272" y="325526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the family home</a:t>
            </a:r>
            <a:endParaRPr sz="1150">
              <a:solidFill>
                <a:schemeClr val="dk1"/>
              </a:solidFill>
              <a:latin typeface="Calibri"/>
              <a:ea typeface="Calibri"/>
              <a:cs typeface="Calibri"/>
              <a:sym typeface="Calibri"/>
            </a:endParaRPr>
          </a:p>
        </p:txBody>
      </p:sp>
      <p:sp>
        <p:nvSpPr>
          <p:cNvPr id="118" name="Google Shape;118;p4"/>
          <p:cNvSpPr/>
          <p:nvPr/>
        </p:nvSpPr>
        <p:spPr>
          <a:xfrm>
            <a:off x="804672" y="379933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 name="Google Shape;119;p4"/>
          <p:cNvSpPr/>
          <p:nvPr/>
        </p:nvSpPr>
        <p:spPr>
          <a:xfrm>
            <a:off x="1033272" y="367588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investment properties</a:t>
            </a:r>
            <a:endParaRPr sz="1150">
              <a:solidFill>
                <a:schemeClr val="dk1"/>
              </a:solidFill>
              <a:latin typeface="Calibri"/>
              <a:ea typeface="Calibri"/>
              <a:cs typeface="Calibri"/>
              <a:sym typeface="Calibri"/>
            </a:endParaRPr>
          </a:p>
        </p:txBody>
      </p:sp>
      <p:sp>
        <p:nvSpPr>
          <p:cNvPr id="120" name="Google Shape;120;p4"/>
          <p:cNvSpPr/>
          <p:nvPr/>
        </p:nvSpPr>
        <p:spPr>
          <a:xfrm>
            <a:off x="804672" y="421995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 name="Google Shape;121;p4"/>
          <p:cNvSpPr/>
          <p:nvPr/>
        </p:nvSpPr>
        <p:spPr>
          <a:xfrm>
            <a:off x="1033272" y="409651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bank accounts and offset accounts</a:t>
            </a:r>
            <a:endParaRPr sz="1150">
              <a:solidFill>
                <a:schemeClr val="dk1"/>
              </a:solidFill>
              <a:latin typeface="Calibri"/>
              <a:ea typeface="Calibri"/>
              <a:cs typeface="Calibri"/>
              <a:sym typeface="Calibri"/>
            </a:endParaRPr>
          </a:p>
        </p:txBody>
      </p:sp>
      <p:sp>
        <p:nvSpPr>
          <p:cNvPr id="122" name="Google Shape;122;p4"/>
          <p:cNvSpPr/>
          <p:nvPr/>
        </p:nvSpPr>
        <p:spPr>
          <a:xfrm>
            <a:off x="804672" y="464058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 name="Google Shape;123;p4"/>
          <p:cNvSpPr/>
          <p:nvPr/>
        </p:nvSpPr>
        <p:spPr>
          <a:xfrm>
            <a:off x="1033272" y="451713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savings</a:t>
            </a:r>
            <a:endParaRPr sz="1150">
              <a:solidFill>
                <a:schemeClr val="dk1"/>
              </a:solidFill>
              <a:latin typeface="Calibri"/>
              <a:ea typeface="Calibri"/>
              <a:cs typeface="Calibri"/>
              <a:sym typeface="Calibri"/>
            </a:endParaRPr>
          </a:p>
        </p:txBody>
      </p:sp>
      <p:sp>
        <p:nvSpPr>
          <p:cNvPr id="124" name="Google Shape;124;p4"/>
          <p:cNvSpPr/>
          <p:nvPr/>
        </p:nvSpPr>
        <p:spPr>
          <a:xfrm>
            <a:off x="804672" y="506120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 name="Google Shape;125;p4"/>
          <p:cNvSpPr/>
          <p:nvPr/>
        </p:nvSpPr>
        <p:spPr>
          <a:xfrm>
            <a:off x="1033272" y="493776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shares and investments</a:t>
            </a:r>
            <a:endParaRPr sz="1150">
              <a:solidFill>
                <a:schemeClr val="dk1"/>
              </a:solidFill>
              <a:latin typeface="Calibri"/>
              <a:ea typeface="Calibri"/>
              <a:cs typeface="Calibri"/>
              <a:sym typeface="Calibri"/>
            </a:endParaRPr>
          </a:p>
        </p:txBody>
      </p:sp>
      <p:sp>
        <p:nvSpPr>
          <p:cNvPr id="126" name="Google Shape;126;p4"/>
          <p:cNvSpPr/>
          <p:nvPr/>
        </p:nvSpPr>
        <p:spPr>
          <a:xfrm>
            <a:off x="804672" y="54818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 name="Google Shape;127;p4"/>
          <p:cNvSpPr/>
          <p:nvPr/>
        </p:nvSpPr>
        <p:spPr>
          <a:xfrm>
            <a:off x="1033272" y="535838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vehicles</a:t>
            </a:r>
            <a:endParaRPr sz="1150">
              <a:solidFill>
                <a:schemeClr val="dk1"/>
              </a:solidFill>
              <a:latin typeface="Calibri"/>
              <a:ea typeface="Calibri"/>
              <a:cs typeface="Calibri"/>
              <a:sym typeface="Calibri"/>
            </a:endParaRPr>
          </a:p>
        </p:txBody>
      </p:sp>
      <p:sp>
        <p:nvSpPr>
          <p:cNvPr id="128" name="Google Shape;128;p4"/>
          <p:cNvSpPr/>
          <p:nvPr/>
        </p:nvSpPr>
        <p:spPr>
          <a:xfrm>
            <a:off x="804672" y="590245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 name="Google Shape;129;p4"/>
          <p:cNvSpPr/>
          <p:nvPr/>
        </p:nvSpPr>
        <p:spPr>
          <a:xfrm>
            <a:off x="1033272" y="577900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businesses or company interests</a:t>
            </a:r>
            <a:endParaRPr sz="1150">
              <a:solidFill>
                <a:schemeClr val="dk1"/>
              </a:solidFill>
              <a:latin typeface="Calibri"/>
              <a:ea typeface="Calibri"/>
              <a:cs typeface="Calibri"/>
              <a:sym typeface="Calibri"/>
            </a:endParaRPr>
          </a:p>
        </p:txBody>
      </p:sp>
      <p:sp>
        <p:nvSpPr>
          <p:cNvPr id="130" name="Google Shape;130;p4"/>
          <p:cNvSpPr/>
          <p:nvPr/>
        </p:nvSpPr>
        <p:spPr>
          <a:xfrm>
            <a:off x="804672" y="632307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 name="Google Shape;131;p4"/>
          <p:cNvSpPr/>
          <p:nvPr/>
        </p:nvSpPr>
        <p:spPr>
          <a:xfrm>
            <a:off x="1033272" y="619963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trusts</a:t>
            </a:r>
            <a:endParaRPr sz="1150">
              <a:solidFill>
                <a:schemeClr val="dk1"/>
              </a:solidFill>
              <a:latin typeface="Calibri"/>
              <a:ea typeface="Calibri"/>
              <a:cs typeface="Calibri"/>
              <a:sym typeface="Calibri"/>
            </a:endParaRPr>
          </a:p>
        </p:txBody>
      </p:sp>
      <p:sp>
        <p:nvSpPr>
          <p:cNvPr id="132" name="Google Shape;132;p4"/>
          <p:cNvSpPr/>
          <p:nvPr/>
        </p:nvSpPr>
        <p:spPr>
          <a:xfrm>
            <a:off x="3968496" y="33787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 name="Google Shape;133;p4"/>
          <p:cNvSpPr/>
          <p:nvPr/>
        </p:nvSpPr>
        <p:spPr>
          <a:xfrm>
            <a:off x="4197096" y="325526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superannuation</a:t>
            </a:r>
            <a:endParaRPr sz="1150">
              <a:solidFill>
                <a:schemeClr val="dk1"/>
              </a:solidFill>
              <a:latin typeface="Calibri"/>
              <a:ea typeface="Calibri"/>
              <a:cs typeface="Calibri"/>
              <a:sym typeface="Calibri"/>
            </a:endParaRPr>
          </a:p>
        </p:txBody>
      </p:sp>
      <p:sp>
        <p:nvSpPr>
          <p:cNvPr id="134" name="Google Shape;134;p4"/>
          <p:cNvSpPr/>
          <p:nvPr/>
        </p:nvSpPr>
        <p:spPr>
          <a:xfrm>
            <a:off x="3968496" y="379933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 name="Google Shape;135;p4"/>
          <p:cNvSpPr/>
          <p:nvPr/>
        </p:nvSpPr>
        <p:spPr>
          <a:xfrm>
            <a:off x="4197096" y="367588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credit cards</a:t>
            </a:r>
            <a:endParaRPr sz="1150">
              <a:solidFill>
                <a:schemeClr val="dk1"/>
              </a:solidFill>
              <a:latin typeface="Calibri"/>
              <a:ea typeface="Calibri"/>
              <a:cs typeface="Calibri"/>
              <a:sym typeface="Calibri"/>
            </a:endParaRPr>
          </a:p>
        </p:txBody>
      </p:sp>
      <p:sp>
        <p:nvSpPr>
          <p:cNvPr id="136" name="Google Shape;136;p4"/>
          <p:cNvSpPr/>
          <p:nvPr/>
        </p:nvSpPr>
        <p:spPr>
          <a:xfrm>
            <a:off x="3968496" y="421995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 name="Google Shape;137;p4"/>
          <p:cNvSpPr/>
          <p:nvPr/>
        </p:nvSpPr>
        <p:spPr>
          <a:xfrm>
            <a:off x="4197096" y="409651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personal loans</a:t>
            </a:r>
            <a:endParaRPr sz="1150">
              <a:solidFill>
                <a:schemeClr val="dk1"/>
              </a:solidFill>
              <a:latin typeface="Calibri"/>
              <a:ea typeface="Calibri"/>
              <a:cs typeface="Calibri"/>
              <a:sym typeface="Calibri"/>
            </a:endParaRPr>
          </a:p>
        </p:txBody>
      </p:sp>
      <p:sp>
        <p:nvSpPr>
          <p:cNvPr id="138" name="Google Shape;138;p4"/>
          <p:cNvSpPr/>
          <p:nvPr/>
        </p:nvSpPr>
        <p:spPr>
          <a:xfrm>
            <a:off x="3968496" y="464058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 name="Google Shape;139;p4"/>
          <p:cNvSpPr/>
          <p:nvPr/>
        </p:nvSpPr>
        <p:spPr>
          <a:xfrm>
            <a:off x="4197096" y="451713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mortgages</a:t>
            </a:r>
            <a:endParaRPr sz="1150">
              <a:solidFill>
                <a:schemeClr val="dk1"/>
              </a:solidFill>
              <a:latin typeface="Calibri"/>
              <a:ea typeface="Calibri"/>
              <a:cs typeface="Calibri"/>
              <a:sym typeface="Calibri"/>
            </a:endParaRPr>
          </a:p>
        </p:txBody>
      </p:sp>
      <p:sp>
        <p:nvSpPr>
          <p:cNvPr id="140" name="Google Shape;140;p4"/>
          <p:cNvSpPr/>
          <p:nvPr/>
        </p:nvSpPr>
        <p:spPr>
          <a:xfrm>
            <a:off x="3968496" y="506120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 name="Google Shape;141;p4"/>
          <p:cNvSpPr/>
          <p:nvPr/>
        </p:nvSpPr>
        <p:spPr>
          <a:xfrm>
            <a:off x="4197096" y="493776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tax debts</a:t>
            </a:r>
            <a:endParaRPr sz="1150">
              <a:solidFill>
                <a:schemeClr val="dk1"/>
              </a:solidFill>
              <a:latin typeface="Calibri"/>
              <a:ea typeface="Calibri"/>
              <a:cs typeface="Calibri"/>
              <a:sym typeface="Calibri"/>
            </a:endParaRPr>
          </a:p>
        </p:txBody>
      </p:sp>
      <p:sp>
        <p:nvSpPr>
          <p:cNvPr id="142" name="Google Shape;142;p4"/>
          <p:cNvSpPr/>
          <p:nvPr/>
        </p:nvSpPr>
        <p:spPr>
          <a:xfrm>
            <a:off x="3968496" y="54818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 name="Google Shape;143;p4"/>
          <p:cNvSpPr/>
          <p:nvPr/>
        </p:nvSpPr>
        <p:spPr>
          <a:xfrm>
            <a:off x="4197096" y="535838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loans from family members</a:t>
            </a:r>
            <a:endParaRPr sz="1150">
              <a:solidFill>
                <a:schemeClr val="dk1"/>
              </a:solidFill>
              <a:latin typeface="Calibri"/>
              <a:ea typeface="Calibri"/>
              <a:cs typeface="Calibri"/>
              <a:sym typeface="Calibri"/>
            </a:endParaRPr>
          </a:p>
        </p:txBody>
      </p:sp>
      <p:sp>
        <p:nvSpPr>
          <p:cNvPr id="144" name="Google Shape;144;p4"/>
          <p:cNvSpPr/>
          <p:nvPr/>
        </p:nvSpPr>
        <p:spPr>
          <a:xfrm>
            <a:off x="3968496" y="590245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4"/>
          <p:cNvSpPr/>
          <p:nvPr/>
        </p:nvSpPr>
        <p:spPr>
          <a:xfrm>
            <a:off x="4197096" y="577900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property acquired after separation</a:t>
            </a:r>
            <a:endParaRPr sz="1150">
              <a:solidFill>
                <a:schemeClr val="dk1"/>
              </a:solidFill>
              <a:latin typeface="Calibri"/>
              <a:ea typeface="Calibri"/>
              <a:cs typeface="Calibri"/>
              <a:sym typeface="Calibri"/>
            </a:endParaRPr>
          </a:p>
        </p:txBody>
      </p:sp>
      <p:sp>
        <p:nvSpPr>
          <p:cNvPr id="146" name="Google Shape;146;p4"/>
          <p:cNvSpPr/>
          <p:nvPr/>
        </p:nvSpPr>
        <p:spPr>
          <a:xfrm>
            <a:off x="777240" y="698601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IN PLAIN ENGLISH</a:t>
            </a:r>
            <a:endParaRPr sz="1050">
              <a:solidFill>
                <a:schemeClr val="dk1"/>
              </a:solidFill>
              <a:latin typeface="Calibri"/>
              <a:ea typeface="Calibri"/>
              <a:cs typeface="Calibri"/>
              <a:sym typeface="Calibri"/>
            </a:endParaRPr>
          </a:p>
        </p:txBody>
      </p:sp>
      <p:sp>
        <p:nvSpPr>
          <p:cNvPr id="147" name="Google Shape;147;p4"/>
          <p:cNvSpPr/>
          <p:nvPr/>
        </p:nvSpPr>
        <p:spPr>
          <a:xfrm>
            <a:off x="777240" y="7461504"/>
            <a:ext cx="6007608" cy="77724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8" name="Google Shape;148;p4"/>
          <p:cNvSpPr/>
          <p:nvPr/>
        </p:nvSpPr>
        <p:spPr>
          <a:xfrm>
            <a:off x="777240" y="7461504"/>
            <a:ext cx="64008" cy="77724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9" name="Google Shape;149;p4"/>
          <p:cNvSpPr/>
          <p:nvPr/>
        </p:nvSpPr>
        <p:spPr>
          <a:xfrm>
            <a:off x="1088136" y="7516368"/>
            <a:ext cx="5385816" cy="66751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Whose name an asset is in matters, but it does not automatically decide who keeps it. If something is in your former partner's name, it is still part of the conversation.</a:t>
            </a:r>
            <a:endParaRPr sz="1200">
              <a:solidFill>
                <a:schemeClr val="dk1"/>
              </a:solidFill>
              <a:latin typeface="Calibri"/>
              <a:ea typeface="Calibri"/>
              <a:cs typeface="Calibri"/>
              <a:sym typeface="Calibri"/>
            </a:endParaRPr>
          </a:p>
        </p:txBody>
      </p:sp>
      <p:sp>
        <p:nvSpPr>
          <p:cNvPr id="150" name="Google Shape;150;p4"/>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1" name="Google Shape;151;p4"/>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152" name="Google Shape;152;p4"/>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153" name="Google Shape;153;p4"/>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3</a:t>
            </a:r>
            <a:endParaRPr sz="95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58" name="Shape 158"/>
        <p:cNvGrpSpPr/>
        <p:nvPr/>
      </p:nvGrpSpPr>
      <p:grpSpPr>
        <a:xfrm>
          <a:off x="0" y="0"/>
          <a:ext cx="0" cy="0"/>
          <a:chOff x="0" y="0"/>
          <a:chExt cx="0" cy="0"/>
        </a:xfrm>
      </p:grpSpPr>
      <p:sp>
        <p:nvSpPr>
          <p:cNvPr id="159" name="Google Shape;159;p5"/>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0" name="Google Shape;160;p5"/>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3</a:t>
            </a:r>
            <a:endParaRPr sz="1500">
              <a:solidFill>
                <a:schemeClr val="dk1"/>
              </a:solidFill>
              <a:latin typeface="Calibri"/>
              <a:ea typeface="Calibri"/>
              <a:cs typeface="Calibri"/>
              <a:sym typeface="Calibri"/>
            </a:endParaRPr>
          </a:p>
        </p:txBody>
      </p:sp>
      <p:sp>
        <p:nvSpPr>
          <p:cNvPr id="161" name="Google Shape;161;p5"/>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What happens to the family home?</a:t>
            </a:r>
            <a:endParaRPr sz="2100">
              <a:solidFill>
                <a:schemeClr val="dk1"/>
              </a:solidFill>
              <a:latin typeface="Calibri"/>
              <a:ea typeface="Calibri"/>
              <a:cs typeface="Calibri"/>
              <a:sym typeface="Calibri"/>
            </a:endParaRPr>
          </a:p>
        </p:txBody>
      </p:sp>
      <p:sp>
        <p:nvSpPr>
          <p:cNvPr id="162" name="Google Shape;162;p5"/>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3" name="Google Shape;163;p5"/>
          <p:cNvSpPr/>
          <p:nvPr/>
        </p:nvSpPr>
        <p:spPr>
          <a:xfrm>
            <a:off x="777240" y="1837944"/>
            <a:ext cx="6007608" cy="3657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The family home is often the biggest and most emotional part of a property settlement.</a:t>
            </a:r>
            <a:endParaRPr sz="1230">
              <a:solidFill>
                <a:schemeClr val="dk1"/>
              </a:solidFill>
              <a:latin typeface="Calibri"/>
              <a:ea typeface="Calibri"/>
              <a:cs typeface="Calibri"/>
              <a:sym typeface="Calibri"/>
            </a:endParaRPr>
          </a:p>
        </p:txBody>
      </p:sp>
      <p:sp>
        <p:nvSpPr>
          <p:cNvPr id="164" name="Google Shape;164;p5"/>
          <p:cNvSpPr/>
          <p:nvPr/>
        </p:nvSpPr>
        <p:spPr>
          <a:xfrm>
            <a:off x="777240" y="236829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THE MAIN OPTIONS ARE USUALLY</a:t>
            </a:r>
            <a:endParaRPr sz="1050">
              <a:solidFill>
                <a:schemeClr val="dk1"/>
              </a:solidFill>
              <a:latin typeface="Calibri"/>
              <a:ea typeface="Calibri"/>
              <a:cs typeface="Calibri"/>
              <a:sym typeface="Calibri"/>
            </a:endParaRPr>
          </a:p>
        </p:txBody>
      </p:sp>
      <p:sp>
        <p:nvSpPr>
          <p:cNvPr id="165" name="Google Shape;165;p5"/>
          <p:cNvSpPr/>
          <p:nvPr/>
        </p:nvSpPr>
        <p:spPr>
          <a:xfrm>
            <a:off x="804672" y="27843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6" name="Google Shape;166;p5"/>
          <p:cNvSpPr/>
          <p:nvPr/>
        </p:nvSpPr>
        <p:spPr>
          <a:xfrm>
            <a:off x="1033272" y="266090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selling the home and dividing the net sale proceeds</a:t>
            </a:r>
            <a:endParaRPr sz="1200">
              <a:solidFill>
                <a:schemeClr val="dk1"/>
              </a:solidFill>
              <a:latin typeface="Calibri"/>
              <a:ea typeface="Calibri"/>
              <a:cs typeface="Calibri"/>
              <a:sym typeface="Calibri"/>
            </a:endParaRPr>
          </a:p>
        </p:txBody>
      </p:sp>
      <p:sp>
        <p:nvSpPr>
          <p:cNvPr id="167" name="Google Shape;167;p5"/>
          <p:cNvSpPr/>
          <p:nvPr/>
        </p:nvSpPr>
        <p:spPr>
          <a:xfrm>
            <a:off x="804672" y="31501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8" name="Google Shape;168;p5"/>
          <p:cNvSpPr/>
          <p:nvPr/>
        </p:nvSpPr>
        <p:spPr>
          <a:xfrm>
            <a:off x="1033272" y="302666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one person keeping the home and refinancing the mortgage</a:t>
            </a:r>
            <a:endParaRPr sz="1200">
              <a:solidFill>
                <a:schemeClr val="dk1"/>
              </a:solidFill>
              <a:latin typeface="Calibri"/>
              <a:ea typeface="Calibri"/>
              <a:cs typeface="Calibri"/>
              <a:sym typeface="Calibri"/>
            </a:endParaRPr>
          </a:p>
        </p:txBody>
      </p:sp>
      <p:sp>
        <p:nvSpPr>
          <p:cNvPr id="169" name="Google Shape;169;p5"/>
          <p:cNvSpPr/>
          <p:nvPr/>
        </p:nvSpPr>
        <p:spPr>
          <a:xfrm>
            <a:off x="804672" y="35158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0" name="Google Shape;170;p5"/>
          <p:cNvSpPr/>
          <p:nvPr/>
        </p:nvSpPr>
        <p:spPr>
          <a:xfrm>
            <a:off x="1033272" y="339242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delaying the sale for a period of time</a:t>
            </a:r>
            <a:endParaRPr sz="1200">
              <a:solidFill>
                <a:schemeClr val="dk1"/>
              </a:solidFill>
              <a:latin typeface="Calibri"/>
              <a:ea typeface="Calibri"/>
              <a:cs typeface="Calibri"/>
              <a:sym typeface="Calibri"/>
            </a:endParaRPr>
          </a:p>
        </p:txBody>
      </p:sp>
      <p:sp>
        <p:nvSpPr>
          <p:cNvPr id="171" name="Google Shape;171;p5"/>
          <p:cNvSpPr/>
          <p:nvPr/>
        </p:nvSpPr>
        <p:spPr>
          <a:xfrm>
            <a:off x="804672" y="38816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2" name="Google Shape;172;p5"/>
          <p:cNvSpPr/>
          <p:nvPr/>
        </p:nvSpPr>
        <p:spPr>
          <a:xfrm>
            <a:off x="1033272" y="37581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dealing with the home as part of a broader settlement</a:t>
            </a:r>
            <a:endParaRPr sz="1200">
              <a:solidFill>
                <a:schemeClr val="dk1"/>
              </a:solidFill>
              <a:latin typeface="Calibri"/>
              <a:ea typeface="Calibri"/>
              <a:cs typeface="Calibri"/>
              <a:sym typeface="Calibri"/>
            </a:endParaRPr>
          </a:p>
        </p:txBody>
      </p:sp>
      <p:sp>
        <p:nvSpPr>
          <p:cNvPr id="173" name="Google Shape;173;p5"/>
          <p:cNvSpPr/>
          <p:nvPr/>
        </p:nvSpPr>
        <p:spPr>
          <a:xfrm>
            <a:off x="777240" y="4325112"/>
            <a:ext cx="6007608" cy="5943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If you want to keep the home, it is important to check whether they can refinance the mortgage and release the other person from the loan.</a:t>
            </a:r>
            <a:endParaRPr sz="1230">
              <a:solidFill>
                <a:schemeClr val="dk1"/>
              </a:solidFill>
              <a:latin typeface="Calibri"/>
              <a:ea typeface="Calibri"/>
              <a:cs typeface="Calibri"/>
              <a:sym typeface="Calibri"/>
            </a:endParaRPr>
          </a:p>
        </p:txBody>
      </p:sp>
      <p:sp>
        <p:nvSpPr>
          <p:cNvPr id="174" name="Google Shape;174;p5"/>
          <p:cNvSpPr/>
          <p:nvPr/>
        </p:nvSpPr>
        <p:spPr>
          <a:xfrm>
            <a:off x="777240" y="5102352"/>
            <a:ext cx="6007608" cy="91440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5" name="Google Shape;175;p5"/>
          <p:cNvSpPr/>
          <p:nvPr/>
        </p:nvSpPr>
        <p:spPr>
          <a:xfrm>
            <a:off x="777240" y="5102352"/>
            <a:ext cx="64008" cy="91440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6" name="Google Shape;176;p5"/>
          <p:cNvSpPr/>
          <p:nvPr/>
        </p:nvSpPr>
        <p:spPr>
          <a:xfrm>
            <a:off x="1088136" y="5157216"/>
            <a:ext cx="5385816" cy="80467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Transferring the title does not automatically remove someone from the mortgage. The bank must agree to release them, so it is worth checking early rather than assuming.</a:t>
            </a:r>
            <a:endParaRPr sz="1200">
              <a:solidFill>
                <a:schemeClr val="dk1"/>
              </a:solidFill>
              <a:latin typeface="Calibri"/>
              <a:ea typeface="Calibri"/>
              <a:cs typeface="Calibri"/>
              <a:sym typeface="Calibri"/>
            </a:endParaRPr>
          </a:p>
        </p:txBody>
      </p:sp>
      <p:sp>
        <p:nvSpPr>
          <p:cNvPr id="177" name="Google Shape;177;p5"/>
          <p:cNvSpPr/>
          <p:nvPr/>
        </p:nvSpPr>
        <p:spPr>
          <a:xfrm>
            <a:off x="777240" y="643737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PRACTICAL QUESTIONS</a:t>
            </a:r>
            <a:endParaRPr sz="1050">
              <a:solidFill>
                <a:schemeClr val="dk1"/>
              </a:solidFill>
              <a:latin typeface="Calibri"/>
              <a:ea typeface="Calibri"/>
              <a:cs typeface="Calibri"/>
              <a:sym typeface="Calibri"/>
            </a:endParaRPr>
          </a:p>
        </p:txBody>
      </p:sp>
      <p:sp>
        <p:nvSpPr>
          <p:cNvPr id="178" name="Google Shape;178;p5"/>
          <p:cNvSpPr/>
          <p:nvPr/>
        </p:nvSpPr>
        <p:spPr>
          <a:xfrm>
            <a:off x="804672" y="68534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9" name="Google Shape;179;p5"/>
          <p:cNvSpPr/>
          <p:nvPr/>
        </p:nvSpPr>
        <p:spPr>
          <a:xfrm>
            <a:off x="1033272" y="67299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Can either person afford to keep the home?</a:t>
            </a:r>
            <a:endParaRPr sz="1200">
              <a:solidFill>
                <a:schemeClr val="dk1"/>
              </a:solidFill>
              <a:latin typeface="Calibri"/>
              <a:ea typeface="Calibri"/>
              <a:cs typeface="Calibri"/>
              <a:sym typeface="Calibri"/>
            </a:endParaRPr>
          </a:p>
        </p:txBody>
      </p:sp>
      <p:sp>
        <p:nvSpPr>
          <p:cNvPr id="180" name="Google Shape;180;p5"/>
          <p:cNvSpPr/>
          <p:nvPr/>
        </p:nvSpPr>
        <p:spPr>
          <a:xfrm>
            <a:off x="804672" y="721918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1" name="Google Shape;181;p5"/>
          <p:cNvSpPr/>
          <p:nvPr/>
        </p:nvSpPr>
        <p:spPr>
          <a:xfrm>
            <a:off x="1033272" y="709574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is the current market value?</a:t>
            </a:r>
            <a:endParaRPr sz="1200">
              <a:solidFill>
                <a:schemeClr val="dk1"/>
              </a:solidFill>
              <a:latin typeface="Calibri"/>
              <a:ea typeface="Calibri"/>
              <a:cs typeface="Calibri"/>
              <a:sym typeface="Calibri"/>
            </a:endParaRPr>
          </a:p>
        </p:txBody>
      </p:sp>
      <p:sp>
        <p:nvSpPr>
          <p:cNvPr id="182" name="Google Shape;182;p5"/>
          <p:cNvSpPr/>
          <p:nvPr/>
        </p:nvSpPr>
        <p:spPr>
          <a:xfrm>
            <a:off x="804672" y="75849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3" name="Google Shape;183;p5"/>
          <p:cNvSpPr/>
          <p:nvPr/>
        </p:nvSpPr>
        <p:spPr>
          <a:xfrm>
            <a:off x="1033272" y="746150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is owing on the mortgage?</a:t>
            </a:r>
            <a:endParaRPr sz="1200">
              <a:solidFill>
                <a:schemeClr val="dk1"/>
              </a:solidFill>
              <a:latin typeface="Calibri"/>
              <a:ea typeface="Calibri"/>
              <a:cs typeface="Calibri"/>
              <a:sym typeface="Calibri"/>
            </a:endParaRPr>
          </a:p>
        </p:txBody>
      </p:sp>
      <p:sp>
        <p:nvSpPr>
          <p:cNvPr id="184" name="Google Shape;184;p5"/>
          <p:cNvSpPr/>
          <p:nvPr/>
        </p:nvSpPr>
        <p:spPr>
          <a:xfrm>
            <a:off x="804672" y="79507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5" name="Google Shape;185;p5"/>
          <p:cNvSpPr/>
          <p:nvPr/>
        </p:nvSpPr>
        <p:spPr>
          <a:xfrm>
            <a:off x="1033272" y="782726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Who will pay the mortgage and outgoings until settlement?</a:t>
            </a:r>
            <a:endParaRPr sz="1200">
              <a:solidFill>
                <a:schemeClr val="dk1"/>
              </a:solidFill>
              <a:latin typeface="Calibri"/>
              <a:ea typeface="Calibri"/>
              <a:cs typeface="Calibri"/>
              <a:sym typeface="Calibri"/>
            </a:endParaRPr>
          </a:p>
        </p:txBody>
      </p:sp>
      <p:sp>
        <p:nvSpPr>
          <p:cNvPr id="186" name="Google Shape;186;p5"/>
          <p:cNvSpPr/>
          <p:nvPr/>
        </p:nvSpPr>
        <p:spPr>
          <a:xfrm>
            <a:off x="804672" y="83164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7" name="Google Shape;187;p5"/>
          <p:cNvSpPr/>
          <p:nvPr/>
        </p:nvSpPr>
        <p:spPr>
          <a:xfrm>
            <a:off x="1033272" y="819302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happens if refinancing is not approved?</a:t>
            </a:r>
            <a:endParaRPr sz="1200">
              <a:solidFill>
                <a:schemeClr val="dk1"/>
              </a:solidFill>
              <a:latin typeface="Calibri"/>
              <a:ea typeface="Calibri"/>
              <a:cs typeface="Calibri"/>
              <a:sym typeface="Calibri"/>
            </a:endParaRPr>
          </a:p>
        </p:txBody>
      </p:sp>
      <p:sp>
        <p:nvSpPr>
          <p:cNvPr id="188" name="Google Shape;188;p5"/>
          <p:cNvSpPr/>
          <p:nvPr/>
        </p:nvSpPr>
        <p:spPr>
          <a:xfrm>
            <a:off x="804672" y="86822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9" name="Google Shape;189;p5"/>
          <p:cNvSpPr/>
          <p:nvPr/>
        </p:nvSpPr>
        <p:spPr>
          <a:xfrm>
            <a:off x="1033272" y="85587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Is sale the only practical option?</a:t>
            </a:r>
            <a:endParaRPr sz="1200">
              <a:solidFill>
                <a:schemeClr val="dk1"/>
              </a:solidFill>
              <a:latin typeface="Calibri"/>
              <a:ea typeface="Calibri"/>
              <a:cs typeface="Calibri"/>
              <a:sym typeface="Calibri"/>
            </a:endParaRPr>
          </a:p>
        </p:txBody>
      </p:sp>
      <p:sp>
        <p:nvSpPr>
          <p:cNvPr id="190" name="Google Shape;190;p5"/>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1" name="Google Shape;191;p5"/>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192" name="Google Shape;192;p5"/>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193" name="Google Shape;193;p5"/>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4</a:t>
            </a:r>
            <a:endParaRPr sz="95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98" name="Shape 198"/>
        <p:cNvGrpSpPr/>
        <p:nvPr/>
      </p:nvGrpSpPr>
      <p:grpSpPr>
        <a:xfrm>
          <a:off x="0" y="0"/>
          <a:ext cx="0" cy="0"/>
          <a:chOff x="0" y="0"/>
          <a:chExt cx="0" cy="0"/>
        </a:xfrm>
      </p:grpSpPr>
      <p:sp>
        <p:nvSpPr>
          <p:cNvPr id="199" name="Google Shape;199;p6"/>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0" name="Google Shape;200;p6"/>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4</a:t>
            </a:r>
            <a:endParaRPr sz="1500">
              <a:solidFill>
                <a:schemeClr val="dk1"/>
              </a:solidFill>
              <a:latin typeface="Calibri"/>
              <a:ea typeface="Calibri"/>
              <a:cs typeface="Calibri"/>
              <a:sym typeface="Calibri"/>
            </a:endParaRPr>
          </a:p>
        </p:txBody>
      </p:sp>
      <p:sp>
        <p:nvSpPr>
          <p:cNvPr id="201" name="Google Shape;201;p6"/>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How is superannuation divided?</a:t>
            </a:r>
            <a:endParaRPr sz="2100">
              <a:solidFill>
                <a:schemeClr val="dk1"/>
              </a:solidFill>
              <a:latin typeface="Calibri"/>
              <a:ea typeface="Calibri"/>
              <a:cs typeface="Calibri"/>
              <a:sym typeface="Calibri"/>
            </a:endParaRPr>
          </a:p>
        </p:txBody>
      </p:sp>
      <p:sp>
        <p:nvSpPr>
          <p:cNvPr id="202" name="Google Shape;202;p6"/>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3" name="Google Shape;203;p6"/>
          <p:cNvSpPr/>
          <p:nvPr/>
        </p:nvSpPr>
        <p:spPr>
          <a:xfrm>
            <a:off x="777240" y="1837944"/>
            <a:ext cx="6007608" cy="5943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Superannuation is usually treated as property in a family law settlement, even though it is not the same as money in a bank account.</a:t>
            </a:r>
            <a:endParaRPr sz="1230">
              <a:solidFill>
                <a:schemeClr val="dk1"/>
              </a:solidFill>
              <a:latin typeface="Calibri"/>
              <a:ea typeface="Calibri"/>
              <a:cs typeface="Calibri"/>
              <a:sym typeface="Calibri"/>
            </a:endParaRPr>
          </a:p>
        </p:txBody>
      </p:sp>
      <p:sp>
        <p:nvSpPr>
          <p:cNvPr id="204" name="Google Shape;204;p6"/>
          <p:cNvSpPr/>
          <p:nvPr/>
        </p:nvSpPr>
        <p:spPr>
          <a:xfrm>
            <a:off x="777240" y="2432304"/>
            <a:ext cx="6007608" cy="5943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A superannuation split may be considered where one person has significantly more super than the other, or where it helps achieve a fair overall outcome.</a:t>
            </a:r>
            <a:endParaRPr sz="1230">
              <a:solidFill>
                <a:schemeClr val="dk1"/>
              </a:solidFill>
              <a:latin typeface="Calibri"/>
              <a:ea typeface="Calibri"/>
              <a:cs typeface="Calibri"/>
              <a:sym typeface="Calibri"/>
            </a:endParaRPr>
          </a:p>
        </p:txBody>
      </p:sp>
      <p:sp>
        <p:nvSpPr>
          <p:cNvPr id="205" name="Google Shape;205;p6"/>
          <p:cNvSpPr/>
          <p:nvPr/>
        </p:nvSpPr>
        <p:spPr>
          <a:xfrm>
            <a:off x="777240" y="3026664"/>
            <a:ext cx="6007608" cy="6400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Superannuation is still subject to the usual preservation rules, which means it generally cannot be accessed until retirement or another condition of release is met.</a:t>
            </a:r>
            <a:endParaRPr sz="1230">
              <a:solidFill>
                <a:schemeClr val="dk1"/>
              </a:solidFill>
              <a:latin typeface="Calibri"/>
              <a:ea typeface="Calibri"/>
              <a:cs typeface="Calibri"/>
              <a:sym typeface="Calibri"/>
            </a:endParaRPr>
          </a:p>
        </p:txBody>
      </p:sp>
      <p:sp>
        <p:nvSpPr>
          <p:cNvPr id="206" name="Google Shape;206;p6"/>
          <p:cNvSpPr/>
          <p:nvPr/>
        </p:nvSpPr>
        <p:spPr>
          <a:xfrm>
            <a:off x="777240" y="383133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PRACTICAL POINTS</a:t>
            </a:r>
            <a:endParaRPr sz="1050">
              <a:solidFill>
                <a:schemeClr val="dk1"/>
              </a:solidFill>
              <a:latin typeface="Calibri"/>
              <a:ea typeface="Calibri"/>
              <a:cs typeface="Calibri"/>
              <a:sym typeface="Calibri"/>
            </a:endParaRPr>
          </a:p>
        </p:txBody>
      </p:sp>
      <p:sp>
        <p:nvSpPr>
          <p:cNvPr id="207" name="Google Shape;207;p6"/>
          <p:cNvSpPr/>
          <p:nvPr/>
        </p:nvSpPr>
        <p:spPr>
          <a:xfrm>
            <a:off x="804672" y="424738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8" name="Google Shape;208;p6"/>
          <p:cNvSpPr/>
          <p:nvPr/>
        </p:nvSpPr>
        <p:spPr>
          <a:xfrm>
            <a:off x="1033272" y="4123944"/>
            <a:ext cx="5715000" cy="384048"/>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Superannuation can be split by agreement or court order.</a:t>
            </a:r>
            <a:endParaRPr sz="1200">
              <a:solidFill>
                <a:schemeClr val="dk1"/>
              </a:solidFill>
              <a:latin typeface="Calibri"/>
              <a:ea typeface="Calibri"/>
              <a:cs typeface="Calibri"/>
              <a:sym typeface="Calibri"/>
            </a:endParaRPr>
          </a:p>
        </p:txBody>
      </p:sp>
      <p:sp>
        <p:nvSpPr>
          <p:cNvPr id="209" name="Google Shape;209;p6"/>
          <p:cNvSpPr/>
          <p:nvPr/>
        </p:nvSpPr>
        <p:spPr>
          <a:xfrm>
            <a:off x="804672" y="463143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0" name="Google Shape;210;p6"/>
          <p:cNvSpPr/>
          <p:nvPr/>
        </p:nvSpPr>
        <p:spPr>
          <a:xfrm>
            <a:off x="1033272" y="4507992"/>
            <a:ext cx="5715000" cy="384048"/>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None/>
            </a:pPr>
            <a:r>
              <a:rPr lang="en-US" sz="1200">
                <a:solidFill>
                  <a:srgbClr val="2E3145"/>
                </a:solidFill>
                <a:latin typeface="Calibri"/>
                <a:ea typeface="Calibri"/>
                <a:cs typeface="Calibri"/>
                <a:sym typeface="Calibri"/>
              </a:rPr>
              <a:t>The super fund must be given an opportunity to review the proposed order,  and approve prior to entering into an agreement. </a:t>
            </a:r>
            <a:endParaRPr sz="1200">
              <a:solidFill>
                <a:schemeClr val="dk1"/>
              </a:solidFill>
              <a:latin typeface="Calibri"/>
              <a:ea typeface="Calibri"/>
              <a:cs typeface="Calibri"/>
              <a:sym typeface="Calibri"/>
            </a:endParaRPr>
          </a:p>
        </p:txBody>
      </p:sp>
      <p:sp>
        <p:nvSpPr>
          <p:cNvPr id="211" name="Google Shape;211;p6"/>
          <p:cNvSpPr/>
          <p:nvPr/>
        </p:nvSpPr>
        <p:spPr>
          <a:xfrm>
            <a:off x="804672" y="501548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2" name="Google Shape;212;p6"/>
          <p:cNvSpPr/>
          <p:nvPr/>
        </p:nvSpPr>
        <p:spPr>
          <a:xfrm>
            <a:off x="1033272" y="4892040"/>
            <a:ext cx="5715000" cy="384048"/>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Equalising super is not always required.</a:t>
            </a:r>
            <a:endParaRPr sz="1200">
              <a:solidFill>
                <a:schemeClr val="dk1"/>
              </a:solidFill>
              <a:latin typeface="Calibri"/>
              <a:ea typeface="Calibri"/>
              <a:cs typeface="Calibri"/>
              <a:sym typeface="Calibri"/>
            </a:endParaRPr>
          </a:p>
        </p:txBody>
      </p:sp>
      <p:sp>
        <p:nvSpPr>
          <p:cNvPr id="213" name="Google Shape;213;p6"/>
          <p:cNvSpPr/>
          <p:nvPr/>
        </p:nvSpPr>
        <p:spPr>
          <a:xfrm>
            <a:off x="804672" y="539953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4" name="Google Shape;214;p6"/>
          <p:cNvSpPr/>
          <p:nvPr/>
        </p:nvSpPr>
        <p:spPr>
          <a:xfrm>
            <a:off x="1033272" y="5276088"/>
            <a:ext cx="5715000" cy="384048"/>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The settlement still needs to work in practical terms, including cash flow and housing needs.</a:t>
            </a:r>
            <a:endParaRPr sz="1200">
              <a:solidFill>
                <a:schemeClr val="dk1"/>
              </a:solidFill>
              <a:latin typeface="Calibri"/>
              <a:ea typeface="Calibri"/>
              <a:cs typeface="Calibri"/>
              <a:sym typeface="Calibri"/>
            </a:endParaRPr>
          </a:p>
        </p:txBody>
      </p:sp>
      <p:sp>
        <p:nvSpPr>
          <p:cNvPr id="215" name="Google Shape;215;p6"/>
          <p:cNvSpPr/>
          <p:nvPr/>
        </p:nvSpPr>
        <p:spPr>
          <a:xfrm>
            <a:off x="777240" y="5952744"/>
            <a:ext cx="6007608" cy="91440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6" name="Google Shape;216;p6"/>
          <p:cNvSpPr/>
          <p:nvPr/>
        </p:nvSpPr>
        <p:spPr>
          <a:xfrm>
            <a:off x="777240" y="5952744"/>
            <a:ext cx="64008" cy="91440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7" name="Google Shape;217;p6"/>
          <p:cNvSpPr/>
          <p:nvPr/>
        </p:nvSpPr>
        <p:spPr>
          <a:xfrm>
            <a:off x="1088136" y="6007608"/>
            <a:ext cx="5385816" cy="80467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Splitting super does not turn it into cash. It moves into the other person’s super account and stays there until a condition of release is met.</a:t>
            </a:r>
            <a:endParaRPr sz="1200">
              <a:solidFill>
                <a:schemeClr val="dk1"/>
              </a:solidFill>
              <a:latin typeface="Calibri"/>
              <a:ea typeface="Calibri"/>
              <a:cs typeface="Calibri"/>
              <a:sym typeface="Calibri"/>
            </a:endParaRPr>
          </a:p>
        </p:txBody>
      </p:sp>
      <p:sp>
        <p:nvSpPr>
          <p:cNvPr id="218" name="Google Shape;218;p6"/>
          <p:cNvSpPr/>
          <p:nvPr/>
        </p:nvSpPr>
        <p:spPr>
          <a:xfrm>
            <a:off x="777240" y="7342632"/>
            <a:ext cx="6007608" cy="1664206"/>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9" name="Google Shape;219;p6"/>
          <p:cNvSpPr/>
          <p:nvPr/>
        </p:nvSpPr>
        <p:spPr>
          <a:xfrm>
            <a:off x="777240" y="7342632"/>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0" name="Google Shape;220;p6"/>
          <p:cNvSpPr/>
          <p:nvPr/>
        </p:nvSpPr>
        <p:spPr>
          <a:xfrm>
            <a:off x="1069848" y="7616952"/>
            <a:ext cx="536752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AMANDA'S TIP</a:t>
            </a:r>
            <a:endParaRPr sz="1000">
              <a:solidFill>
                <a:schemeClr val="dk1"/>
              </a:solidFill>
              <a:latin typeface="Calibri"/>
              <a:ea typeface="Calibri"/>
              <a:cs typeface="Calibri"/>
              <a:sym typeface="Calibri"/>
            </a:endParaRPr>
          </a:p>
        </p:txBody>
      </p:sp>
      <p:sp>
        <p:nvSpPr>
          <p:cNvPr id="221" name="Google Shape;221;p6"/>
          <p:cNvSpPr/>
          <p:nvPr/>
        </p:nvSpPr>
        <p:spPr>
          <a:xfrm>
            <a:off x="1088136" y="7891271"/>
            <a:ext cx="5495544" cy="1115567"/>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None/>
            </a:pPr>
            <a:r>
              <a:rPr lang="en-US" sz="1100">
                <a:solidFill>
                  <a:schemeClr val="dk1"/>
                </a:solidFill>
                <a:latin typeface="Calibri"/>
                <a:ea typeface="Calibri"/>
                <a:cs typeface="Calibri"/>
                <a:sym typeface="Calibri"/>
              </a:rPr>
              <a:t>Often, one party has significantly more superannuation than the other, because they have continued to work supported by the stay-at-home parent. It is important to recognise the value of the stay-at-home parent and their contribution to the working parent's continued superannuation growth. A superannuation split can be a fair outcome.</a:t>
            </a:r>
            <a:endParaRPr sz="1100">
              <a:solidFill>
                <a:schemeClr val="dk1"/>
              </a:solidFill>
              <a:latin typeface="Calibri"/>
              <a:ea typeface="Calibri"/>
              <a:cs typeface="Calibri"/>
              <a:sym typeface="Calibri"/>
            </a:endParaRPr>
          </a:p>
        </p:txBody>
      </p:sp>
      <p:sp>
        <p:nvSpPr>
          <p:cNvPr id="222" name="Google Shape;222;p6"/>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3" name="Google Shape;223;p6"/>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224" name="Google Shape;224;p6"/>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225" name="Google Shape;225;p6"/>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5</a:t>
            </a:r>
            <a:endParaRPr sz="95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30" name="Shape 230"/>
        <p:cNvGrpSpPr/>
        <p:nvPr/>
      </p:nvGrpSpPr>
      <p:grpSpPr>
        <a:xfrm>
          <a:off x="0" y="0"/>
          <a:ext cx="0" cy="0"/>
          <a:chOff x="0" y="0"/>
          <a:chExt cx="0" cy="0"/>
        </a:xfrm>
      </p:grpSpPr>
      <p:sp>
        <p:nvSpPr>
          <p:cNvPr id="231" name="Google Shape;231;p7"/>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2" name="Google Shape;232;p7"/>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5</a:t>
            </a:r>
            <a:endParaRPr sz="1500">
              <a:solidFill>
                <a:schemeClr val="dk1"/>
              </a:solidFill>
              <a:latin typeface="Calibri"/>
              <a:ea typeface="Calibri"/>
              <a:cs typeface="Calibri"/>
              <a:sym typeface="Calibri"/>
            </a:endParaRPr>
          </a:p>
        </p:txBody>
      </p:sp>
      <p:sp>
        <p:nvSpPr>
          <p:cNvPr id="233" name="Google Shape;233;p7"/>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What counts as a contribution?</a:t>
            </a:r>
            <a:endParaRPr sz="2100">
              <a:solidFill>
                <a:schemeClr val="dk1"/>
              </a:solidFill>
              <a:latin typeface="Calibri"/>
              <a:ea typeface="Calibri"/>
              <a:cs typeface="Calibri"/>
              <a:sym typeface="Calibri"/>
            </a:endParaRPr>
          </a:p>
        </p:txBody>
      </p:sp>
      <p:sp>
        <p:nvSpPr>
          <p:cNvPr id="234" name="Google Shape;234;p7"/>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5" name="Google Shape;235;p7"/>
          <p:cNvSpPr/>
          <p:nvPr/>
        </p:nvSpPr>
        <p:spPr>
          <a:xfrm>
            <a:off x="777240" y="1837944"/>
            <a:ext cx="6007608" cy="3200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Property settlement looks at what each person contributed to the relationship.</a:t>
            </a:r>
            <a:endParaRPr sz="1230">
              <a:solidFill>
                <a:schemeClr val="dk1"/>
              </a:solidFill>
              <a:latin typeface="Calibri"/>
              <a:ea typeface="Calibri"/>
              <a:cs typeface="Calibri"/>
              <a:sym typeface="Calibri"/>
            </a:endParaRPr>
          </a:p>
        </p:txBody>
      </p:sp>
      <p:sp>
        <p:nvSpPr>
          <p:cNvPr id="236" name="Google Shape;236;p7"/>
          <p:cNvSpPr/>
          <p:nvPr/>
        </p:nvSpPr>
        <p:spPr>
          <a:xfrm>
            <a:off x="777240" y="2157984"/>
            <a:ext cx="6007608" cy="3200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Contributions are not just about who earned the income.</a:t>
            </a:r>
            <a:endParaRPr sz="1230">
              <a:solidFill>
                <a:schemeClr val="dk1"/>
              </a:solidFill>
              <a:latin typeface="Calibri"/>
              <a:ea typeface="Calibri"/>
              <a:cs typeface="Calibri"/>
              <a:sym typeface="Calibri"/>
            </a:endParaRPr>
          </a:p>
        </p:txBody>
      </p:sp>
      <p:sp>
        <p:nvSpPr>
          <p:cNvPr id="237" name="Google Shape;237;p7"/>
          <p:cNvSpPr/>
          <p:nvPr/>
        </p:nvSpPr>
        <p:spPr>
          <a:xfrm>
            <a:off x="777240" y="264261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THEY MAY INCLUDE</a:t>
            </a:r>
            <a:endParaRPr sz="1050">
              <a:solidFill>
                <a:schemeClr val="dk1"/>
              </a:solidFill>
              <a:latin typeface="Calibri"/>
              <a:ea typeface="Calibri"/>
              <a:cs typeface="Calibri"/>
              <a:sym typeface="Calibri"/>
            </a:endParaRPr>
          </a:p>
        </p:txBody>
      </p:sp>
      <p:sp>
        <p:nvSpPr>
          <p:cNvPr id="238" name="Google Shape;238;p7"/>
          <p:cNvSpPr/>
          <p:nvPr/>
        </p:nvSpPr>
        <p:spPr>
          <a:xfrm>
            <a:off x="804672" y="30586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9" name="Google Shape;239;p7"/>
          <p:cNvSpPr/>
          <p:nvPr/>
        </p:nvSpPr>
        <p:spPr>
          <a:xfrm>
            <a:off x="1033272" y="293522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wages and business income</a:t>
            </a:r>
            <a:endParaRPr sz="1200">
              <a:solidFill>
                <a:schemeClr val="dk1"/>
              </a:solidFill>
              <a:latin typeface="Calibri"/>
              <a:ea typeface="Calibri"/>
              <a:cs typeface="Calibri"/>
              <a:sym typeface="Calibri"/>
            </a:endParaRPr>
          </a:p>
        </p:txBody>
      </p:sp>
      <p:sp>
        <p:nvSpPr>
          <p:cNvPr id="240" name="Google Shape;240;p7"/>
          <p:cNvSpPr/>
          <p:nvPr/>
        </p:nvSpPr>
        <p:spPr>
          <a:xfrm>
            <a:off x="804672" y="347929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1" name="Google Shape;241;p7"/>
          <p:cNvSpPr/>
          <p:nvPr/>
        </p:nvSpPr>
        <p:spPr>
          <a:xfrm>
            <a:off x="1033272" y="335584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savings brought into the relationship</a:t>
            </a:r>
            <a:endParaRPr sz="1200">
              <a:solidFill>
                <a:schemeClr val="dk1"/>
              </a:solidFill>
              <a:latin typeface="Calibri"/>
              <a:ea typeface="Calibri"/>
              <a:cs typeface="Calibri"/>
              <a:sym typeface="Calibri"/>
            </a:endParaRPr>
          </a:p>
        </p:txBody>
      </p:sp>
      <p:sp>
        <p:nvSpPr>
          <p:cNvPr id="242" name="Google Shape;242;p7"/>
          <p:cNvSpPr/>
          <p:nvPr/>
        </p:nvSpPr>
        <p:spPr>
          <a:xfrm>
            <a:off x="804672" y="38999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3" name="Google Shape;243;p7"/>
          <p:cNvSpPr/>
          <p:nvPr/>
        </p:nvSpPr>
        <p:spPr>
          <a:xfrm>
            <a:off x="1033272" y="377647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property owned at the beginning</a:t>
            </a:r>
            <a:endParaRPr sz="1200">
              <a:solidFill>
                <a:schemeClr val="dk1"/>
              </a:solidFill>
              <a:latin typeface="Calibri"/>
              <a:ea typeface="Calibri"/>
              <a:cs typeface="Calibri"/>
              <a:sym typeface="Calibri"/>
            </a:endParaRPr>
          </a:p>
        </p:txBody>
      </p:sp>
      <p:sp>
        <p:nvSpPr>
          <p:cNvPr id="244" name="Google Shape;244;p7"/>
          <p:cNvSpPr/>
          <p:nvPr/>
        </p:nvSpPr>
        <p:spPr>
          <a:xfrm>
            <a:off x="804672" y="432054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5" name="Google Shape;245;p7"/>
          <p:cNvSpPr/>
          <p:nvPr/>
        </p:nvSpPr>
        <p:spPr>
          <a:xfrm>
            <a:off x="1033272" y="419709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inheritances or gifts</a:t>
            </a:r>
            <a:endParaRPr sz="1200">
              <a:solidFill>
                <a:schemeClr val="dk1"/>
              </a:solidFill>
              <a:latin typeface="Calibri"/>
              <a:ea typeface="Calibri"/>
              <a:cs typeface="Calibri"/>
              <a:sym typeface="Calibri"/>
            </a:endParaRPr>
          </a:p>
        </p:txBody>
      </p:sp>
      <p:sp>
        <p:nvSpPr>
          <p:cNvPr id="246" name="Google Shape;246;p7"/>
          <p:cNvSpPr/>
          <p:nvPr/>
        </p:nvSpPr>
        <p:spPr>
          <a:xfrm>
            <a:off x="804672" y="474116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7" name="Google Shape;247;p7"/>
          <p:cNvSpPr/>
          <p:nvPr/>
        </p:nvSpPr>
        <p:spPr>
          <a:xfrm>
            <a:off x="1033272" y="461772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mortgage payments</a:t>
            </a:r>
            <a:endParaRPr sz="1200">
              <a:solidFill>
                <a:schemeClr val="dk1"/>
              </a:solidFill>
              <a:latin typeface="Calibri"/>
              <a:ea typeface="Calibri"/>
              <a:cs typeface="Calibri"/>
              <a:sym typeface="Calibri"/>
            </a:endParaRPr>
          </a:p>
        </p:txBody>
      </p:sp>
      <p:sp>
        <p:nvSpPr>
          <p:cNvPr id="248" name="Google Shape;248;p7"/>
          <p:cNvSpPr/>
          <p:nvPr/>
        </p:nvSpPr>
        <p:spPr>
          <a:xfrm>
            <a:off x="804672" y="516178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9" name="Google Shape;249;p7"/>
          <p:cNvSpPr/>
          <p:nvPr/>
        </p:nvSpPr>
        <p:spPr>
          <a:xfrm>
            <a:off x="1033272" y="503834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renovations or improvements</a:t>
            </a:r>
            <a:endParaRPr sz="1200">
              <a:solidFill>
                <a:schemeClr val="dk1"/>
              </a:solidFill>
              <a:latin typeface="Calibri"/>
              <a:ea typeface="Calibri"/>
              <a:cs typeface="Calibri"/>
              <a:sym typeface="Calibri"/>
            </a:endParaRPr>
          </a:p>
        </p:txBody>
      </p:sp>
      <p:sp>
        <p:nvSpPr>
          <p:cNvPr id="250" name="Google Shape;250;p7"/>
          <p:cNvSpPr/>
          <p:nvPr/>
        </p:nvSpPr>
        <p:spPr>
          <a:xfrm>
            <a:off x="3968496" y="30586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1" name="Google Shape;251;p7"/>
          <p:cNvSpPr/>
          <p:nvPr/>
        </p:nvSpPr>
        <p:spPr>
          <a:xfrm>
            <a:off x="4197096" y="293522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unpaid work in a family business</a:t>
            </a:r>
            <a:endParaRPr sz="1200">
              <a:solidFill>
                <a:schemeClr val="dk1"/>
              </a:solidFill>
              <a:latin typeface="Calibri"/>
              <a:ea typeface="Calibri"/>
              <a:cs typeface="Calibri"/>
              <a:sym typeface="Calibri"/>
            </a:endParaRPr>
          </a:p>
        </p:txBody>
      </p:sp>
      <p:sp>
        <p:nvSpPr>
          <p:cNvPr id="252" name="Google Shape;252;p7"/>
          <p:cNvSpPr/>
          <p:nvPr/>
        </p:nvSpPr>
        <p:spPr>
          <a:xfrm>
            <a:off x="3968496" y="347929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3" name="Google Shape;253;p7"/>
          <p:cNvSpPr/>
          <p:nvPr/>
        </p:nvSpPr>
        <p:spPr>
          <a:xfrm>
            <a:off x="4197096" y="335584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caring for children</a:t>
            </a:r>
            <a:endParaRPr sz="1200">
              <a:solidFill>
                <a:schemeClr val="dk1"/>
              </a:solidFill>
              <a:latin typeface="Calibri"/>
              <a:ea typeface="Calibri"/>
              <a:cs typeface="Calibri"/>
              <a:sym typeface="Calibri"/>
            </a:endParaRPr>
          </a:p>
        </p:txBody>
      </p:sp>
      <p:sp>
        <p:nvSpPr>
          <p:cNvPr id="254" name="Google Shape;254;p7"/>
          <p:cNvSpPr/>
          <p:nvPr/>
        </p:nvSpPr>
        <p:spPr>
          <a:xfrm>
            <a:off x="3968496" y="38999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5" name="Google Shape;255;p7"/>
          <p:cNvSpPr/>
          <p:nvPr/>
        </p:nvSpPr>
        <p:spPr>
          <a:xfrm>
            <a:off x="4197096" y="377647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running the household</a:t>
            </a:r>
            <a:endParaRPr sz="1200">
              <a:solidFill>
                <a:schemeClr val="dk1"/>
              </a:solidFill>
              <a:latin typeface="Calibri"/>
              <a:ea typeface="Calibri"/>
              <a:cs typeface="Calibri"/>
              <a:sym typeface="Calibri"/>
            </a:endParaRPr>
          </a:p>
        </p:txBody>
      </p:sp>
      <p:sp>
        <p:nvSpPr>
          <p:cNvPr id="256" name="Google Shape;256;p7"/>
          <p:cNvSpPr/>
          <p:nvPr/>
        </p:nvSpPr>
        <p:spPr>
          <a:xfrm>
            <a:off x="3968496" y="432054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7" name="Google Shape;257;p7"/>
          <p:cNvSpPr/>
          <p:nvPr/>
        </p:nvSpPr>
        <p:spPr>
          <a:xfrm>
            <a:off x="4197096" y="419709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supporting the other person's career or business</a:t>
            </a:r>
            <a:endParaRPr sz="1200">
              <a:solidFill>
                <a:schemeClr val="dk1"/>
              </a:solidFill>
              <a:latin typeface="Calibri"/>
              <a:ea typeface="Calibri"/>
              <a:cs typeface="Calibri"/>
              <a:sym typeface="Calibri"/>
            </a:endParaRPr>
          </a:p>
        </p:txBody>
      </p:sp>
      <p:sp>
        <p:nvSpPr>
          <p:cNvPr id="258" name="Google Shape;258;p7"/>
          <p:cNvSpPr/>
          <p:nvPr/>
        </p:nvSpPr>
        <p:spPr>
          <a:xfrm>
            <a:off x="3968496" y="474116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9" name="Google Shape;259;p7"/>
          <p:cNvSpPr/>
          <p:nvPr/>
        </p:nvSpPr>
        <p:spPr>
          <a:xfrm>
            <a:off x="4197096" y="461772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managing family administration and finances</a:t>
            </a:r>
            <a:endParaRPr sz="1200">
              <a:solidFill>
                <a:schemeClr val="dk1"/>
              </a:solidFill>
              <a:latin typeface="Calibri"/>
              <a:ea typeface="Calibri"/>
              <a:cs typeface="Calibri"/>
              <a:sym typeface="Calibri"/>
            </a:endParaRPr>
          </a:p>
        </p:txBody>
      </p:sp>
      <p:sp>
        <p:nvSpPr>
          <p:cNvPr id="260" name="Google Shape;260;p7"/>
          <p:cNvSpPr/>
          <p:nvPr/>
        </p:nvSpPr>
        <p:spPr>
          <a:xfrm>
            <a:off x="3968496" y="516178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1" name="Google Shape;261;p7"/>
          <p:cNvSpPr/>
          <p:nvPr/>
        </p:nvSpPr>
        <p:spPr>
          <a:xfrm>
            <a:off x="4197096" y="503834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post-separation payments and parenting</a:t>
            </a:r>
            <a:endParaRPr sz="1200">
              <a:solidFill>
                <a:schemeClr val="dk1"/>
              </a:solidFill>
              <a:latin typeface="Calibri"/>
              <a:ea typeface="Calibri"/>
              <a:cs typeface="Calibri"/>
              <a:sym typeface="Calibri"/>
            </a:endParaRPr>
          </a:p>
        </p:txBody>
      </p:sp>
      <p:sp>
        <p:nvSpPr>
          <p:cNvPr id="262" name="Google Shape;262;p7"/>
          <p:cNvSpPr/>
          <p:nvPr/>
        </p:nvSpPr>
        <p:spPr>
          <a:xfrm>
            <a:off x="777240" y="5925312"/>
            <a:ext cx="6007608" cy="146304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3" name="Google Shape;263;p7"/>
          <p:cNvSpPr/>
          <p:nvPr/>
        </p:nvSpPr>
        <p:spPr>
          <a:xfrm>
            <a:off x="777240" y="5925312"/>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4" name="Google Shape;264;p7"/>
          <p:cNvSpPr/>
          <p:nvPr/>
        </p:nvSpPr>
        <p:spPr>
          <a:xfrm>
            <a:off x="1069848" y="6199632"/>
            <a:ext cx="536752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FROM AMANDA</a:t>
            </a:r>
            <a:endParaRPr sz="1000">
              <a:solidFill>
                <a:schemeClr val="dk1"/>
              </a:solidFill>
              <a:latin typeface="Calibri"/>
              <a:ea typeface="Calibri"/>
              <a:cs typeface="Calibri"/>
              <a:sym typeface="Calibri"/>
            </a:endParaRPr>
          </a:p>
        </p:txBody>
      </p:sp>
      <p:sp>
        <p:nvSpPr>
          <p:cNvPr id="265" name="Google Shape;265;p7"/>
          <p:cNvSpPr/>
          <p:nvPr/>
        </p:nvSpPr>
        <p:spPr>
          <a:xfrm>
            <a:off x="1069848" y="6473952"/>
            <a:ext cx="5367528" cy="68580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Many people underestimate the value of non-financial contributions. Caring for children, managing the home and supporting the family are real contributions, and they can be very important in a property settlement.</a:t>
            </a:r>
            <a:endParaRPr sz="1100">
              <a:solidFill>
                <a:schemeClr val="dk1"/>
              </a:solidFill>
              <a:latin typeface="Calibri"/>
              <a:ea typeface="Calibri"/>
              <a:cs typeface="Calibri"/>
              <a:sym typeface="Calibri"/>
            </a:endParaRPr>
          </a:p>
        </p:txBody>
      </p:sp>
      <p:sp>
        <p:nvSpPr>
          <p:cNvPr id="266" name="Google Shape;266;p7"/>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7" name="Google Shape;267;p7"/>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268" name="Google Shape;268;p7"/>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269" name="Google Shape;269;p7"/>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6</a:t>
            </a:r>
            <a:endParaRPr sz="95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74" name="Shape 274"/>
        <p:cNvGrpSpPr/>
        <p:nvPr/>
      </p:nvGrpSpPr>
      <p:grpSpPr>
        <a:xfrm>
          <a:off x="0" y="0"/>
          <a:ext cx="0" cy="0"/>
          <a:chOff x="0" y="0"/>
          <a:chExt cx="0" cy="0"/>
        </a:xfrm>
      </p:grpSpPr>
      <p:sp>
        <p:nvSpPr>
          <p:cNvPr id="275" name="Google Shape;275;p8"/>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6" name="Google Shape;276;p8"/>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6</a:t>
            </a:r>
            <a:endParaRPr sz="1500">
              <a:solidFill>
                <a:schemeClr val="dk1"/>
              </a:solidFill>
              <a:latin typeface="Calibri"/>
              <a:ea typeface="Calibri"/>
              <a:cs typeface="Calibri"/>
              <a:sym typeface="Calibri"/>
            </a:endParaRPr>
          </a:p>
        </p:txBody>
      </p:sp>
      <p:sp>
        <p:nvSpPr>
          <p:cNvPr id="277" name="Google Shape;277;p8"/>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How do future needs affect the outcome?</a:t>
            </a:r>
            <a:endParaRPr sz="2100">
              <a:solidFill>
                <a:schemeClr val="dk1"/>
              </a:solidFill>
              <a:latin typeface="Calibri"/>
              <a:ea typeface="Calibri"/>
              <a:cs typeface="Calibri"/>
              <a:sym typeface="Calibri"/>
            </a:endParaRPr>
          </a:p>
        </p:txBody>
      </p:sp>
      <p:sp>
        <p:nvSpPr>
          <p:cNvPr id="278" name="Google Shape;278;p8"/>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9" name="Google Shape;279;p8"/>
          <p:cNvSpPr/>
          <p:nvPr/>
        </p:nvSpPr>
        <p:spPr>
          <a:xfrm>
            <a:off x="777240" y="1837944"/>
            <a:ext cx="6007608" cy="5943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After contributions are considered, the next question is whether one person needs an adjustment because of their future circumstances.</a:t>
            </a:r>
            <a:endParaRPr sz="1230">
              <a:solidFill>
                <a:schemeClr val="dk1"/>
              </a:solidFill>
              <a:latin typeface="Calibri"/>
              <a:ea typeface="Calibri"/>
              <a:cs typeface="Calibri"/>
              <a:sym typeface="Calibri"/>
            </a:endParaRPr>
          </a:p>
        </p:txBody>
      </p:sp>
      <p:sp>
        <p:nvSpPr>
          <p:cNvPr id="280" name="Google Shape;280;p8"/>
          <p:cNvSpPr/>
          <p:nvPr/>
        </p:nvSpPr>
        <p:spPr>
          <a:xfrm>
            <a:off x="777240" y="259689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RELEVANT FACTORS MAY INCLUDE</a:t>
            </a:r>
            <a:endParaRPr sz="1050">
              <a:solidFill>
                <a:schemeClr val="dk1"/>
              </a:solidFill>
              <a:latin typeface="Calibri"/>
              <a:ea typeface="Calibri"/>
              <a:cs typeface="Calibri"/>
              <a:sym typeface="Calibri"/>
            </a:endParaRPr>
          </a:p>
        </p:txBody>
      </p:sp>
      <p:sp>
        <p:nvSpPr>
          <p:cNvPr id="281" name="Google Shape;281;p8"/>
          <p:cNvSpPr/>
          <p:nvPr/>
        </p:nvSpPr>
        <p:spPr>
          <a:xfrm>
            <a:off x="804672" y="30129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2" name="Google Shape;282;p8"/>
          <p:cNvSpPr/>
          <p:nvPr/>
        </p:nvSpPr>
        <p:spPr>
          <a:xfrm>
            <a:off x="1033272" y="288950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care of children</a:t>
            </a:r>
            <a:endParaRPr sz="1200">
              <a:solidFill>
                <a:schemeClr val="dk1"/>
              </a:solidFill>
              <a:latin typeface="Calibri"/>
              <a:ea typeface="Calibri"/>
              <a:cs typeface="Calibri"/>
              <a:sym typeface="Calibri"/>
            </a:endParaRPr>
          </a:p>
        </p:txBody>
      </p:sp>
      <p:sp>
        <p:nvSpPr>
          <p:cNvPr id="283" name="Google Shape;283;p8"/>
          <p:cNvSpPr/>
          <p:nvPr/>
        </p:nvSpPr>
        <p:spPr>
          <a:xfrm>
            <a:off x="804672" y="343357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4" name="Google Shape;284;p8"/>
          <p:cNvSpPr/>
          <p:nvPr/>
        </p:nvSpPr>
        <p:spPr>
          <a:xfrm>
            <a:off x="1033272" y="331012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income and earning capacity</a:t>
            </a:r>
            <a:endParaRPr sz="1200">
              <a:solidFill>
                <a:schemeClr val="dk1"/>
              </a:solidFill>
              <a:latin typeface="Calibri"/>
              <a:ea typeface="Calibri"/>
              <a:cs typeface="Calibri"/>
              <a:sym typeface="Calibri"/>
            </a:endParaRPr>
          </a:p>
        </p:txBody>
      </p:sp>
      <p:sp>
        <p:nvSpPr>
          <p:cNvPr id="285" name="Google Shape;285;p8"/>
          <p:cNvSpPr/>
          <p:nvPr/>
        </p:nvSpPr>
        <p:spPr>
          <a:xfrm>
            <a:off x="804672" y="385419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6" name="Google Shape;286;p8"/>
          <p:cNvSpPr/>
          <p:nvPr/>
        </p:nvSpPr>
        <p:spPr>
          <a:xfrm>
            <a:off x="1033272" y="373075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age and health</a:t>
            </a:r>
            <a:endParaRPr sz="1200">
              <a:solidFill>
                <a:schemeClr val="dk1"/>
              </a:solidFill>
              <a:latin typeface="Calibri"/>
              <a:ea typeface="Calibri"/>
              <a:cs typeface="Calibri"/>
              <a:sym typeface="Calibri"/>
            </a:endParaRPr>
          </a:p>
        </p:txBody>
      </p:sp>
      <p:sp>
        <p:nvSpPr>
          <p:cNvPr id="287" name="Google Shape;287;p8"/>
          <p:cNvSpPr/>
          <p:nvPr/>
        </p:nvSpPr>
        <p:spPr>
          <a:xfrm>
            <a:off x="804672" y="427482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8" name="Google Shape;288;p8"/>
          <p:cNvSpPr/>
          <p:nvPr/>
        </p:nvSpPr>
        <p:spPr>
          <a:xfrm>
            <a:off x="1033272" y="415137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housing needs</a:t>
            </a:r>
            <a:endParaRPr sz="1200">
              <a:solidFill>
                <a:schemeClr val="dk1"/>
              </a:solidFill>
              <a:latin typeface="Calibri"/>
              <a:ea typeface="Calibri"/>
              <a:cs typeface="Calibri"/>
              <a:sym typeface="Calibri"/>
            </a:endParaRPr>
          </a:p>
        </p:txBody>
      </p:sp>
      <p:sp>
        <p:nvSpPr>
          <p:cNvPr id="289" name="Google Shape;289;p8"/>
          <p:cNvSpPr/>
          <p:nvPr/>
        </p:nvSpPr>
        <p:spPr>
          <a:xfrm>
            <a:off x="804672" y="469544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0" name="Google Shape;290;p8"/>
          <p:cNvSpPr/>
          <p:nvPr/>
        </p:nvSpPr>
        <p:spPr>
          <a:xfrm>
            <a:off x="1033272" y="457200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ability to work</a:t>
            </a:r>
            <a:endParaRPr sz="1200">
              <a:solidFill>
                <a:schemeClr val="dk1"/>
              </a:solidFill>
              <a:latin typeface="Calibri"/>
              <a:ea typeface="Calibri"/>
              <a:cs typeface="Calibri"/>
              <a:sym typeface="Calibri"/>
            </a:endParaRPr>
          </a:p>
        </p:txBody>
      </p:sp>
      <p:sp>
        <p:nvSpPr>
          <p:cNvPr id="291" name="Google Shape;291;p8"/>
          <p:cNvSpPr/>
          <p:nvPr/>
        </p:nvSpPr>
        <p:spPr>
          <a:xfrm>
            <a:off x="3968496" y="30129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2" name="Google Shape;292;p8"/>
          <p:cNvSpPr/>
          <p:nvPr/>
        </p:nvSpPr>
        <p:spPr>
          <a:xfrm>
            <a:off x="4197096" y="288950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child support</a:t>
            </a:r>
            <a:endParaRPr sz="1200">
              <a:solidFill>
                <a:schemeClr val="dk1"/>
              </a:solidFill>
              <a:latin typeface="Calibri"/>
              <a:ea typeface="Calibri"/>
              <a:cs typeface="Calibri"/>
              <a:sym typeface="Calibri"/>
            </a:endParaRPr>
          </a:p>
        </p:txBody>
      </p:sp>
      <p:sp>
        <p:nvSpPr>
          <p:cNvPr id="293" name="Google Shape;293;p8"/>
          <p:cNvSpPr/>
          <p:nvPr/>
        </p:nvSpPr>
        <p:spPr>
          <a:xfrm>
            <a:off x="3968496" y="343357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4" name="Google Shape;294;p8"/>
          <p:cNvSpPr/>
          <p:nvPr/>
        </p:nvSpPr>
        <p:spPr>
          <a:xfrm>
            <a:off x="4197096" y="331012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financial resources</a:t>
            </a:r>
            <a:endParaRPr sz="1200">
              <a:solidFill>
                <a:schemeClr val="dk1"/>
              </a:solidFill>
              <a:latin typeface="Calibri"/>
              <a:ea typeface="Calibri"/>
              <a:cs typeface="Calibri"/>
              <a:sym typeface="Calibri"/>
            </a:endParaRPr>
          </a:p>
        </p:txBody>
      </p:sp>
      <p:sp>
        <p:nvSpPr>
          <p:cNvPr id="295" name="Google Shape;295;p8"/>
          <p:cNvSpPr/>
          <p:nvPr/>
        </p:nvSpPr>
        <p:spPr>
          <a:xfrm>
            <a:off x="3968496" y="385419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6" name="Google Shape;296;p8"/>
          <p:cNvSpPr/>
          <p:nvPr/>
        </p:nvSpPr>
        <p:spPr>
          <a:xfrm>
            <a:off x="4197096" y="373075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the length of the relationship</a:t>
            </a:r>
            <a:endParaRPr sz="1200">
              <a:solidFill>
                <a:schemeClr val="dk1"/>
              </a:solidFill>
              <a:latin typeface="Calibri"/>
              <a:ea typeface="Calibri"/>
              <a:cs typeface="Calibri"/>
              <a:sym typeface="Calibri"/>
            </a:endParaRPr>
          </a:p>
        </p:txBody>
      </p:sp>
      <p:sp>
        <p:nvSpPr>
          <p:cNvPr id="297" name="Google Shape;297;p8"/>
          <p:cNvSpPr/>
          <p:nvPr/>
        </p:nvSpPr>
        <p:spPr>
          <a:xfrm>
            <a:off x="3968496" y="427482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8" name="Google Shape;298;p8"/>
          <p:cNvSpPr/>
          <p:nvPr/>
        </p:nvSpPr>
        <p:spPr>
          <a:xfrm>
            <a:off x="4197096" y="415137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the effect of the relationship on someone's career</a:t>
            </a:r>
            <a:endParaRPr sz="1200">
              <a:solidFill>
                <a:schemeClr val="dk1"/>
              </a:solidFill>
              <a:latin typeface="Calibri"/>
              <a:ea typeface="Calibri"/>
              <a:cs typeface="Calibri"/>
              <a:sym typeface="Calibri"/>
            </a:endParaRPr>
          </a:p>
        </p:txBody>
      </p:sp>
      <p:sp>
        <p:nvSpPr>
          <p:cNvPr id="299" name="Google Shape;299;p8"/>
          <p:cNvSpPr/>
          <p:nvPr/>
        </p:nvSpPr>
        <p:spPr>
          <a:xfrm>
            <a:off x="3968496" y="469544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0" name="Google Shape;300;p8"/>
          <p:cNvSpPr/>
          <p:nvPr/>
        </p:nvSpPr>
        <p:spPr>
          <a:xfrm>
            <a:off x="4197096" y="457200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family violence or economic abuse, where relevant</a:t>
            </a:r>
            <a:endParaRPr sz="1200">
              <a:solidFill>
                <a:schemeClr val="dk1"/>
              </a:solidFill>
              <a:latin typeface="Calibri"/>
              <a:ea typeface="Calibri"/>
              <a:cs typeface="Calibri"/>
              <a:sym typeface="Calibri"/>
            </a:endParaRPr>
          </a:p>
        </p:txBody>
      </p:sp>
      <p:sp>
        <p:nvSpPr>
          <p:cNvPr id="301" name="Google Shape;301;p8"/>
          <p:cNvSpPr/>
          <p:nvPr/>
        </p:nvSpPr>
        <p:spPr>
          <a:xfrm>
            <a:off x="777240" y="5468112"/>
            <a:ext cx="6007608" cy="96012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2" name="Google Shape;302;p8"/>
          <p:cNvSpPr/>
          <p:nvPr/>
        </p:nvSpPr>
        <p:spPr>
          <a:xfrm>
            <a:off x="777240" y="5468112"/>
            <a:ext cx="64008" cy="96012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3" name="Google Shape;303;p8"/>
          <p:cNvSpPr/>
          <p:nvPr/>
        </p:nvSpPr>
        <p:spPr>
          <a:xfrm>
            <a:off x="1088136" y="5522976"/>
            <a:ext cx="5385816" cy="85039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The law does not simply look backwards. It also considers what each person's financial future may look like after separation.</a:t>
            </a:r>
            <a:endParaRPr sz="1200">
              <a:solidFill>
                <a:schemeClr val="dk1"/>
              </a:solidFill>
              <a:latin typeface="Calibri"/>
              <a:ea typeface="Calibri"/>
              <a:cs typeface="Calibri"/>
              <a:sym typeface="Calibri"/>
            </a:endParaRPr>
          </a:p>
        </p:txBody>
      </p:sp>
      <p:sp>
        <p:nvSpPr>
          <p:cNvPr id="304" name="Google Shape;304;p8"/>
          <p:cNvSpPr/>
          <p:nvPr/>
        </p:nvSpPr>
        <p:spPr>
          <a:xfrm>
            <a:off x="777240" y="6903720"/>
            <a:ext cx="6007608" cy="128016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5" name="Google Shape;305;p8"/>
          <p:cNvSpPr/>
          <p:nvPr/>
        </p:nvSpPr>
        <p:spPr>
          <a:xfrm>
            <a:off x="777240" y="6903720"/>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6" name="Google Shape;306;p8"/>
          <p:cNvSpPr/>
          <p:nvPr/>
        </p:nvSpPr>
        <p:spPr>
          <a:xfrm>
            <a:off x="1069848" y="7196328"/>
            <a:ext cx="475488" cy="475488"/>
          </a:xfrm>
          <a:prstGeom prst="ellipse">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7" name="Google Shape;307;p8"/>
          <p:cNvSpPr/>
          <p:nvPr/>
        </p:nvSpPr>
        <p:spPr>
          <a:xfrm>
            <a:off x="1069848" y="7196328"/>
            <a:ext cx="475488" cy="475488"/>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D3B26F"/>
              </a:buClr>
              <a:buSzPts val="1500"/>
              <a:buFont typeface="Georgia"/>
              <a:buNone/>
            </a:pPr>
            <a:r>
              <a:rPr b="1" lang="en-US" sz="1500">
                <a:solidFill>
                  <a:srgbClr val="D3B26F"/>
                </a:solidFill>
                <a:latin typeface="Georgia"/>
                <a:ea typeface="Georgia"/>
                <a:cs typeface="Georgia"/>
                <a:sym typeface="Georgia"/>
              </a:rPr>
              <a:t>A</a:t>
            </a:r>
            <a:endParaRPr sz="1500">
              <a:solidFill>
                <a:schemeClr val="dk1"/>
              </a:solidFill>
              <a:latin typeface="Calibri"/>
              <a:ea typeface="Calibri"/>
              <a:cs typeface="Calibri"/>
              <a:sym typeface="Calibri"/>
            </a:endParaRPr>
          </a:p>
        </p:txBody>
      </p:sp>
      <p:sp>
        <p:nvSpPr>
          <p:cNvPr id="308" name="Google Shape;308;p8"/>
          <p:cNvSpPr/>
          <p:nvPr/>
        </p:nvSpPr>
        <p:spPr>
          <a:xfrm>
            <a:off x="1709928" y="7178040"/>
            <a:ext cx="472744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AMANDA'S INSIGHT</a:t>
            </a:r>
            <a:endParaRPr sz="1000">
              <a:solidFill>
                <a:schemeClr val="dk1"/>
              </a:solidFill>
              <a:latin typeface="Calibri"/>
              <a:ea typeface="Calibri"/>
              <a:cs typeface="Calibri"/>
              <a:sym typeface="Calibri"/>
            </a:endParaRPr>
          </a:p>
        </p:txBody>
      </p:sp>
      <p:sp>
        <p:nvSpPr>
          <p:cNvPr id="309" name="Google Shape;309;p8"/>
          <p:cNvSpPr/>
          <p:nvPr/>
        </p:nvSpPr>
        <p:spPr>
          <a:xfrm>
            <a:off x="1709928" y="7452360"/>
            <a:ext cx="4727448" cy="50292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Think practically about the next few years — where you will live, what you can realistically earn, and who is doing the day-to-day care. That picture matters as much as the history.</a:t>
            </a:r>
            <a:endParaRPr sz="1100">
              <a:solidFill>
                <a:schemeClr val="dk1"/>
              </a:solidFill>
              <a:latin typeface="Calibri"/>
              <a:ea typeface="Calibri"/>
              <a:cs typeface="Calibri"/>
              <a:sym typeface="Calibri"/>
            </a:endParaRPr>
          </a:p>
        </p:txBody>
      </p:sp>
      <p:sp>
        <p:nvSpPr>
          <p:cNvPr id="310" name="Google Shape;310;p8"/>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1" name="Google Shape;311;p8"/>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312" name="Google Shape;312;p8"/>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313" name="Google Shape;313;p8"/>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7</a:t>
            </a:r>
            <a:endParaRPr sz="950">
              <a:solidFill>
                <a:schemeClr val="dk1"/>
              </a:solidFill>
              <a:latin typeface="Calibri"/>
              <a:ea typeface="Calibri"/>
              <a:cs typeface="Calibri"/>
              <a:sym typeface="Calibri"/>
            </a:endParaRPr>
          </a:p>
        </p:txBody>
      </p:sp>
      <p:pic>
        <p:nvPicPr>
          <p:cNvPr id="314" name="Google Shape;314;p8"/>
          <p:cNvPicPr preferRelativeResize="0"/>
          <p:nvPr/>
        </p:nvPicPr>
        <p:blipFill rotWithShape="1">
          <a:blip r:embed="rId3">
            <a:alphaModFix/>
          </a:blip>
          <a:srcRect b="0" l="0" r="0" t="0"/>
          <a:stretch/>
        </p:blipFill>
        <p:spPr>
          <a:xfrm>
            <a:off x="841248" y="7145200"/>
            <a:ext cx="918275" cy="9182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319" name="Shape 319"/>
        <p:cNvGrpSpPr/>
        <p:nvPr/>
      </p:nvGrpSpPr>
      <p:grpSpPr>
        <a:xfrm>
          <a:off x="0" y="0"/>
          <a:ext cx="0" cy="0"/>
          <a:chOff x="0" y="0"/>
          <a:chExt cx="0" cy="0"/>
        </a:xfrm>
      </p:grpSpPr>
      <p:sp>
        <p:nvSpPr>
          <p:cNvPr id="320" name="Google Shape;320;p9"/>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1" name="Google Shape;321;p9"/>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7</a:t>
            </a:r>
            <a:endParaRPr sz="1500">
              <a:solidFill>
                <a:schemeClr val="dk1"/>
              </a:solidFill>
              <a:latin typeface="Calibri"/>
              <a:ea typeface="Calibri"/>
              <a:cs typeface="Calibri"/>
              <a:sym typeface="Calibri"/>
            </a:endParaRPr>
          </a:p>
        </p:txBody>
      </p:sp>
      <p:sp>
        <p:nvSpPr>
          <p:cNvPr id="322" name="Google Shape;322;p9"/>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How does family violence affect a settlement?</a:t>
            </a:r>
            <a:endParaRPr sz="2100">
              <a:solidFill>
                <a:schemeClr val="dk1"/>
              </a:solidFill>
              <a:latin typeface="Calibri"/>
              <a:ea typeface="Calibri"/>
              <a:cs typeface="Calibri"/>
              <a:sym typeface="Calibri"/>
            </a:endParaRPr>
          </a:p>
        </p:txBody>
      </p:sp>
      <p:sp>
        <p:nvSpPr>
          <p:cNvPr id="323" name="Google Shape;323;p9"/>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4" name="Google Shape;324;p9"/>
          <p:cNvSpPr/>
          <p:nvPr/>
        </p:nvSpPr>
        <p:spPr>
          <a:xfrm>
            <a:off x="777240" y="1837944"/>
            <a:ext cx="6007608" cy="6400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Family violence can be relevant to property settlement, particularly where it affected someone's contributions, earning capacity, debts, health or financial position.</a:t>
            </a:r>
            <a:endParaRPr sz="1230">
              <a:solidFill>
                <a:schemeClr val="dk1"/>
              </a:solidFill>
              <a:latin typeface="Calibri"/>
              <a:ea typeface="Calibri"/>
              <a:cs typeface="Calibri"/>
              <a:sym typeface="Calibri"/>
            </a:endParaRPr>
          </a:p>
        </p:txBody>
      </p:sp>
      <p:sp>
        <p:nvSpPr>
          <p:cNvPr id="325" name="Google Shape;325;p9"/>
          <p:cNvSpPr/>
          <p:nvPr/>
        </p:nvSpPr>
        <p:spPr>
          <a:xfrm>
            <a:off x="777240" y="264261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ECONOMIC ABUSE MAY INCLUDE</a:t>
            </a:r>
            <a:endParaRPr sz="1050">
              <a:solidFill>
                <a:schemeClr val="dk1"/>
              </a:solidFill>
              <a:latin typeface="Calibri"/>
              <a:ea typeface="Calibri"/>
              <a:cs typeface="Calibri"/>
              <a:sym typeface="Calibri"/>
            </a:endParaRPr>
          </a:p>
        </p:txBody>
      </p:sp>
      <p:sp>
        <p:nvSpPr>
          <p:cNvPr id="326" name="Google Shape;326;p9"/>
          <p:cNvSpPr/>
          <p:nvPr/>
        </p:nvSpPr>
        <p:spPr>
          <a:xfrm>
            <a:off x="804672" y="30586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7" name="Google Shape;327;p9"/>
          <p:cNvSpPr/>
          <p:nvPr/>
        </p:nvSpPr>
        <p:spPr>
          <a:xfrm>
            <a:off x="1033272" y="293522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controlling access to money</a:t>
            </a:r>
            <a:endParaRPr sz="1200">
              <a:solidFill>
                <a:schemeClr val="dk1"/>
              </a:solidFill>
              <a:latin typeface="Calibri"/>
              <a:ea typeface="Calibri"/>
              <a:cs typeface="Calibri"/>
              <a:sym typeface="Calibri"/>
            </a:endParaRPr>
          </a:p>
        </p:txBody>
      </p:sp>
      <p:sp>
        <p:nvSpPr>
          <p:cNvPr id="328" name="Google Shape;328;p9"/>
          <p:cNvSpPr/>
          <p:nvPr/>
        </p:nvSpPr>
        <p:spPr>
          <a:xfrm>
            <a:off x="804672" y="347929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9" name="Google Shape;329;p9"/>
          <p:cNvSpPr/>
          <p:nvPr/>
        </p:nvSpPr>
        <p:spPr>
          <a:xfrm>
            <a:off x="1033272" y="335584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withholding financial information</a:t>
            </a:r>
            <a:endParaRPr sz="1200">
              <a:solidFill>
                <a:schemeClr val="dk1"/>
              </a:solidFill>
              <a:latin typeface="Calibri"/>
              <a:ea typeface="Calibri"/>
              <a:cs typeface="Calibri"/>
              <a:sym typeface="Calibri"/>
            </a:endParaRPr>
          </a:p>
        </p:txBody>
      </p:sp>
      <p:sp>
        <p:nvSpPr>
          <p:cNvPr id="330" name="Google Shape;330;p9"/>
          <p:cNvSpPr/>
          <p:nvPr/>
        </p:nvSpPr>
        <p:spPr>
          <a:xfrm>
            <a:off x="804672" y="38999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1" name="Google Shape;331;p9"/>
          <p:cNvSpPr/>
          <p:nvPr/>
        </p:nvSpPr>
        <p:spPr>
          <a:xfrm>
            <a:off x="1033272" y="377647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forcing someone to take on debt</a:t>
            </a:r>
            <a:endParaRPr sz="1200">
              <a:solidFill>
                <a:schemeClr val="dk1"/>
              </a:solidFill>
              <a:latin typeface="Calibri"/>
              <a:ea typeface="Calibri"/>
              <a:cs typeface="Calibri"/>
              <a:sym typeface="Calibri"/>
            </a:endParaRPr>
          </a:p>
        </p:txBody>
      </p:sp>
      <p:sp>
        <p:nvSpPr>
          <p:cNvPr id="332" name="Google Shape;332;p9"/>
          <p:cNvSpPr/>
          <p:nvPr/>
        </p:nvSpPr>
        <p:spPr>
          <a:xfrm>
            <a:off x="804672" y="432054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3" name="Google Shape;333;p9"/>
          <p:cNvSpPr/>
          <p:nvPr/>
        </p:nvSpPr>
        <p:spPr>
          <a:xfrm>
            <a:off x="1033272" y="419709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stopping someone from working</a:t>
            </a:r>
            <a:endParaRPr sz="1200">
              <a:solidFill>
                <a:schemeClr val="dk1"/>
              </a:solidFill>
              <a:latin typeface="Calibri"/>
              <a:ea typeface="Calibri"/>
              <a:cs typeface="Calibri"/>
              <a:sym typeface="Calibri"/>
            </a:endParaRPr>
          </a:p>
        </p:txBody>
      </p:sp>
      <p:sp>
        <p:nvSpPr>
          <p:cNvPr id="334" name="Google Shape;334;p9"/>
          <p:cNvSpPr/>
          <p:nvPr/>
        </p:nvSpPr>
        <p:spPr>
          <a:xfrm>
            <a:off x="804672" y="474116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5" name="Google Shape;335;p9"/>
          <p:cNvSpPr/>
          <p:nvPr/>
        </p:nvSpPr>
        <p:spPr>
          <a:xfrm>
            <a:off x="1033272" y="461772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using money to control decisions</a:t>
            </a:r>
            <a:endParaRPr sz="1200">
              <a:solidFill>
                <a:schemeClr val="dk1"/>
              </a:solidFill>
              <a:latin typeface="Calibri"/>
              <a:ea typeface="Calibri"/>
              <a:cs typeface="Calibri"/>
              <a:sym typeface="Calibri"/>
            </a:endParaRPr>
          </a:p>
        </p:txBody>
      </p:sp>
      <p:sp>
        <p:nvSpPr>
          <p:cNvPr id="336" name="Google Shape;336;p9"/>
          <p:cNvSpPr/>
          <p:nvPr/>
        </p:nvSpPr>
        <p:spPr>
          <a:xfrm>
            <a:off x="3968496" y="30586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7" name="Google Shape;337;p9"/>
          <p:cNvSpPr/>
          <p:nvPr/>
        </p:nvSpPr>
        <p:spPr>
          <a:xfrm>
            <a:off x="4197096" y="293522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pressuring someone to sign documents</a:t>
            </a:r>
            <a:endParaRPr sz="1200">
              <a:solidFill>
                <a:schemeClr val="dk1"/>
              </a:solidFill>
              <a:latin typeface="Calibri"/>
              <a:ea typeface="Calibri"/>
              <a:cs typeface="Calibri"/>
              <a:sym typeface="Calibri"/>
            </a:endParaRPr>
          </a:p>
        </p:txBody>
      </p:sp>
      <p:sp>
        <p:nvSpPr>
          <p:cNvPr id="338" name="Google Shape;338;p9"/>
          <p:cNvSpPr/>
          <p:nvPr/>
        </p:nvSpPr>
        <p:spPr>
          <a:xfrm>
            <a:off x="3968496" y="347929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9" name="Google Shape;339;p9"/>
          <p:cNvSpPr/>
          <p:nvPr/>
        </p:nvSpPr>
        <p:spPr>
          <a:xfrm>
            <a:off x="4197096" y="335584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hiding assets or income</a:t>
            </a:r>
            <a:endParaRPr sz="1200">
              <a:solidFill>
                <a:schemeClr val="dk1"/>
              </a:solidFill>
              <a:latin typeface="Calibri"/>
              <a:ea typeface="Calibri"/>
              <a:cs typeface="Calibri"/>
              <a:sym typeface="Calibri"/>
            </a:endParaRPr>
          </a:p>
        </p:txBody>
      </p:sp>
      <p:sp>
        <p:nvSpPr>
          <p:cNvPr id="340" name="Google Shape;340;p9"/>
          <p:cNvSpPr/>
          <p:nvPr/>
        </p:nvSpPr>
        <p:spPr>
          <a:xfrm>
            <a:off x="3968496" y="38999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1" name="Google Shape;341;p9"/>
          <p:cNvSpPr/>
          <p:nvPr/>
        </p:nvSpPr>
        <p:spPr>
          <a:xfrm>
            <a:off x="4197096" y="377647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damaging property</a:t>
            </a:r>
            <a:endParaRPr sz="1200">
              <a:solidFill>
                <a:schemeClr val="dk1"/>
              </a:solidFill>
              <a:latin typeface="Calibri"/>
              <a:ea typeface="Calibri"/>
              <a:cs typeface="Calibri"/>
              <a:sym typeface="Calibri"/>
            </a:endParaRPr>
          </a:p>
        </p:txBody>
      </p:sp>
      <p:sp>
        <p:nvSpPr>
          <p:cNvPr id="342" name="Google Shape;342;p9"/>
          <p:cNvSpPr/>
          <p:nvPr/>
        </p:nvSpPr>
        <p:spPr>
          <a:xfrm>
            <a:off x="3968496" y="432054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3" name="Google Shape;343;p9"/>
          <p:cNvSpPr/>
          <p:nvPr/>
        </p:nvSpPr>
        <p:spPr>
          <a:xfrm>
            <a:off x="4197096" y="419709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using pets, children or housing as a way to create pressure</a:t>
            </a:r>
            <a:endParaRPr sz="1200">
              <a:solidFill>
                <a:schemeClr val="dk1"/>
              </a:solidFill>
              <a:latin typeface="Calibri"/>
              <a:ea typeface="Calibri"/>
              <a:cs typeface="Calibri"/>
              <a:sym typeface="Calibri"/>
            </a:endParaRPr>
          </a:p>
        </p:txBody>
      </p:sp>
      <p:sp>
        <p:nvSpPr>
          <p:cNvPr id="344" name="Google Shape;344;p9"/>
          <p:cNvSpPr/>
          <p:nvPr/>
        </p:nvSpPr>
        <p:spPr>
          <a:xfrm>
            <a:off x="777240" y="5239512"/>
            <a:ext cx="6007608" cy="5943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Not every disagreement about money is family violence. What matters is the facts of your situation and the evidence available to support them.</a:t>
            </a:r>
            <a:endParaRPr sz="1230">
              <a:solidFill>
                <a:schemeClr val="dk1"/>
              </a:solidFill>
              <a:latin typeface="Calibri"/>
              <a:ea typeface="Calibri"/>
              <a:cs typeface="Calibri"/>
              <a:sym typeface="Calibri"/>
            </a:endParaRPr>
          </a:p>
        </p:txBody>
      </p:sp>
      <p:sp>
        <p:nvSpPr>
          <p:cNvPr id="345" name="Google Shape;345;p9"/>
          <p:cNvSpPr/>
          <p:nvPr/>
        </p:nvSpPr>
        <p:spPr>
          <a:xfrm>
            <a:off x="777240" y="6016752"/>
            <a:ext cx="6007608" cy="91440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6" name="Google Shape;346;p9"/>
          <p:cNvSpPr/>
          <p:nvPr/>
        </p:nvSpPr>
        <p:spPr>
          <a:xfrm>
            <a:off x="777240" y="6016752"/>
            <a:ext cx="64008" cy="91440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7" name="Google Shape;347;p9"/>
          <p:cNvSpPr/>
          <p:nvPr/>
        </p:nvSpPr>
        <p:spPr>
          <a:xfrm>
            <a:off x="1088136" y="6071616"/>
            <a:ext cx="5385816" cy="80467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If financial control or family violence has affected your situation, it is important to raise this early so it can be properly considered.</a:t>
            </a:r>
            <a:endParaRPr sz="1200">
              <a:solidFill>
                <a:schemeClr val="dk1"/>
              </a:solidFill>
              <a:latin typeface="Calibri"/>
              <a:ea typeface="Calibri"/>
              <a:cs typeface="Calibri"/>
              <a:sym typeface="Calibri"/>
            </a:endParaRPr>
          </a:p>
        </p:txBody>
      </p:sp>
      <p:sp>
        <p:nvSpPr>
          <p:cNvPr id="348" name="Google Shape;348;p9"/>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9" name="Google Shape;349;p9"/>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350" name="Google Shape;350;p9"/>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351" name="Google Shape;351;p9"/>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8</a:t>
            </a:r>
            <a:endParaRPr sz="95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356" name="Shape 356"/>
        <p:cNvGrpSpPr/>
        <p:nvPr/>
      </p:nvGrpSpPr>
      <p:grpSpPr>
        <a:xfrm>
          <a:off x="0" y="0"/>
          <a:ext cx="0" cy="0"/>
          <a:chOff x="0" y="0"/>
          <a:chExt cx="0" cy="0"/>
        </a:xfrm>
      </p:grpSpPr>
      <p:sp>
        <p:nvSpPr>
          <p:cNvPr id="357" name="Google Shape;357;p10"/>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8" name="Google Shape;358;p10"/>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8</a:t>
            </a:r>
            <a:endParaRPr sz="1500">
              <a:solidFill>
                <a:schemeClr val="dk1"/>
              </a:solidFill>
              <a:latin typeface="Calibri"/>
              <a:ea typeface="Calibri"/>
              <a:cs typeface="Calibri"/>
              <a:sym typeface="Calibri"/>
            </a:endParaRPr>
          </a:p>
        </p:txBody>
      </p:sp>
      <p:sp>
        <p:nvSpPr>
          <p:cNvPr id="359" name="Google Shape;359;p10"/>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What financial disclosure is required?</a:t>
            </a:r>
            <a:endParaRPr sz="2100">
              <a:solidFill>
                <a:schemeClr val="dk1"/>
              </a:solidFill>
              <a:latin typeface="Calibri"/>
              <a:ea typeface="Calibri"/>
              <a:cs typeface="Calibri"/>
              <a:sym typeface="Calibri"/>
            </a:endParaRPr>
          </a:p>
        </p:txBody>
      </p:sp>
      <p:sp>
        <p:nvSpPr>
          <p:cNvPr id="360" name="Google Shape;360;p10"/>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1" name="Google Shape;361;p10"/>
          <p:cNvSpPr/>
          <p:nvPr/>
        </p:nvSpPr>
        <p:spPr>
          <a:xfrm>
            <a:off x="777240" y="1837944"/>
            <a:ext cx="6007608" cy="3200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A property settlement cannot be properly assessed without financial disclosure.</a:t>
            </a:r>
            <a:endParaRPr sz="1230">
              <a:solidFill>
                <a:schemeClr val="dk1"/>
              </a:solidFill>
              <a:latin typeface="Calibri"/>
              <a:ea typeface="Calibri"/>
              <a:cs typeface="Calibri"/>
              <a:sym typeface="Calibri"/>
            </a:endParaRPr>
          </a:p>
        </p:txBody>
      </p:sp>
      <p:sp>
        <p:nvSpPr>
          <p:cNvPr id="362" name="Google Shape;362;p10"/>
          <p:cNvSpPr/>
          <p:nvPr/>
        </p:nvSpPr>
        <p:spPr>
          <a:xfrm>
            <a:off x="777240" y="2157984"/>
            <a:ext cx="6007608" cy="45720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Each person is expected to provide clear and accurate information about their financial circumstances.</a:t>
            </a:r>
            <a:endParaRPr sz="1230">
              <a:solidFill>
                <a:schemeClr val="dk1"/>
              </a:solidFill>
              <a:latin typeface="Calibri"/>
              <a:ea typeface="Calibri"/>
              <a:cs typeface="Calibri"/>
              <a:sym typeface="Calibri"/>
            </a:endParaRPr>
          </a:p>
        </p:txBody>
      </p:sp>
      <p:sp>
        <p:nvSpPr>
          <p:cNvPr id="363" name="Google Shape;363;p10"/>
          <p:cNvSpPr/>
          <p:nvPr/>
        </p:nvSpPr>
        <p:spPr>
          <a:xfrm>
            <a:off x="777240" y="277977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COMMON DISCLOSURE DOCUMENTS</a:t>
            </a:r>
            <a:endParaRPr sz="1050">
              <a:solidFill>
                <a:schemeClr val="dk1"/>
              </a:solidFill>
              <a:latin typeface="Calibri"/>
              <a:ea typeface="Calibri"/>
              <a:cs typeface="Calibri"/>
              <a:sym typeface="Calibri"/>
            </a:endParaRPr>
          </a:p>
        </p:txBody>
      </p:sp>
      <p:sp>
        <p:nvSpPr>
          <p:cNvPr id="364" name="Google Shape;364;p10"/>
          <p:cNvSpPr/>
          <p:nvPr/>
        </p:nvSpPr>
        <p:spPr>
          <a:xfrm>
            <a:off x="804672" y="31958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5" name="Google Shape;365;p10"/>
          <p:cNvSpPr/>
          <p:nvPr/>
        </p:nvSpPr>
        <p:spPr>
          <a:xfrm>
            <a:off x="1033272" y="307238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tax returns and notices of assessment</a:t>
            </a:r>
            <a:endParaRPr sz="1200">
              <a:solidFill>
                <a:schemeClr val="dk1"/>
              </a:solidFill>
              <a:latin typeface="Calibri"/>
              <a:ea typeface="Calibri"/>
              <a:cs typeface="Calibri"/>
              <a:sym typeface="Calibri"/>
            </a:endParaRPr>
          </a:p>
        </p:txBody>
      </p:sp>
      <p:sp>
        <p:nvSpPr>
          <p:cNvPr id="366" name="Google Shape;366;p10"/>
          <p:cNvSpPr/>
          <p:nvPr/>
        </p:nvSpPr>
        <p:spPr>
          <a:xfrm>
            <a:off x="804672" y="361645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7" name="Google Shape;367;p10"/>
          <p:cNvSpPr/>
          <p:nvPr/>
        </p:nvSpPr>
        <p:spPr>
          <a:xfrm>
            <a:off x="1033272" y="349300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payslips</a:t>
            </a:r>
            <a:endParaRPr sz="1200">
              <a:solidFill>
                <a:schemeClr val="dk1"/>
              </a:solidFill>
              <a:latin typeface="Calibri"/>
              <a:ea typeface="Calibri"/>
              <a:cs typeface="Calibri"/>
              <a:sym typeface="Calibri"/>
            </a:endParaRPr>
          </a:p>
        </p:txBody>
      </p:sp>
      <p:sp>
        <p:nvSpPr>
          <p:cNvPr id="368" name="Google Shape;368;p10"/>
          <p:cNvSpPr/>
          <p:nvPr/>
        </p:nvSpPr>
        <p:spPr>
          <a:xfrm>
            <a:off x="804672" y="403707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9" name="Google Shape;369;p10"/>
          <p:cNvSpPr/>
          <p:nvPr/>
        </p:nvSpPr>
        <p:spPr>
          <a:xfrm>
            <a:off x="1033272" y="391363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bank account statements</a:t>
            </a:r>
            <a:endParaRPr sz="1200">
              <a:solidFill>
                <a:schemeClr val="dk1"/>
              </a:solidFill>
              <a:latin typeface="Calibri"/>
              <a:ea typeface="Calibri"/>
              <a:cs typeface="Calibri"/>
              <a:sym typeface="Calibri"/>
            </a:endParaRPr>
          </a:p>
        </p:txBody>
      </p:sp>
      <p:sp>
        <p:nvSpPr>
          <p:cNvPr id="370" name="Google Shape;370;p10"/>
          <p:cNvSpPr/>
          <p:nvPr/>
        </p:nvSpPr>
        <p:spPr>
          <a:xfrm>
            <a:off x="804672" y="44577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1" name="Google Shape;371;p10"/>
          <p:cNvSpPr/>
          <p:nvPr/>
        </p:nvSpPr>
        <p:spPr>
          <a:xfrm>
            <a:off x="1033272" y="433425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credit card statements</a:t>
            </a:r>
            <a:endParaRPr sz="1200">
              <a:solidFill>
                <a:schemeClr val="dk1"/>
              </a:solidFill>
              <a:latin typeface="Calibri"/>
              <a:ea typeface="Calibri"/>
              <a:cs typeface="Calibri"/>
              <a:sym typeface="Calibri"/>
            </a:endParaRPr>
          </a:p>
        </p:txBody>
      </p:sp>
      <p:sp>
        <p:nvSpPr>
          <p:cNvPr id="372" name="Google Shape;372;p10"/>
          <p:cNvSpPr/>
          <p:nvPr/>
        </p:nvSpPr>
        <p:spPr>
          <a:xfrm>
            <a:off x="804672" y="487832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3" name="Google Shape;373;p10"/>
          <p:cNvSpPr/>
          <p:nvPr/>
        </p:nvSpPr>
        <p:spPr>
          <a:xfrm>
            <a:off x="1033272" y="475488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mortgage statements</a:t>
            </a:r>
            <a:endParaRPr sz="1200">
              <a:solidFill>
                <a:schemeClr val="dk1"/>
              </a:solidFill>
              <a:latin typeface="Calibri"/>
              <a:ea typeface="Calibri"/>
              <a:cs typeface="Calibri"/>
              <a:sym typeface="Calibri"/>
            </a:endParaRPr>
          </a:p>
        </p:txBody>
      </p:sp>
      <p:sp>
        <p:nvSpPr>
          <p:cNvPr id="374" name="Google Shape;374;p10"/>
          <p:cNvSpPr/>
          <p:nvPr/>
        </p:nvSpPr>
        <p:spPr>
          <a:xfrm>
            <a:off x="804672" y="52989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5" name="Google Shape;375;p10"/>
          <p:cNvSpPr/>
          <p:nvPr/>
        </p:nvSpPr>
        <p:spPr>
          <a:xfrm>
            <a:off x="1033272" y="517550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loan documents</a:t>
            </a:r>
            <a:endParaRPr sz="1200">
              <a:solidFill>
                <a:schemeClr val="dk1"/>
              </a:solidFill>
              <a:latin typeface="Calibri"/>
              <a:ea typeface="Calibri"/>
              <a:cs typeface="Calibri"/>
              <a:sym typeface="Calibri"/>
            </a:endParaRPr>
          </a:p>
        </p:txBody>
      </p:sp>
      <p:sp>
        <p:nvSpPr>
          <p:cNvPr id="376" name="Google Shape;376;p10"/>
          <p:cNvSpPr/>
          <p:nvPr/>
        </p:nvSpPr>
        <p:spPr>
          <a:xfrm>
            <a:off x="804672" y="571957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7" name="Google Shape;377;p10"/>
          <p:cNvSpPr/>
          <p:nvPr/>
        </p:nvSpPr>
        <p:spPr>
          <a:xfrm>
            <a:off x="1033272" y="559612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superannuation statements</a:t>
            </a:r>
            <a:endParaRPr sz="1200">
              <a:solidFill>
                <a:schemeClr val="dk1"/>
              </a:solidFill>
              <a:latin typeface="Calibri"/>
              <a:ea typeface="Calibri"/>
              <a:cs typeface="Calibri"/>
              <a:sym typeface="Calibri"/>
            </a:endParaRPr>
          </a:p>
        </p:txBody>
      </p:sp>
      <p:sp>
        <p:nvSpPr>
          <p:cNvPr id="378" name="Google Shape;378;p10"/>
          <p:cNvSpPr/>
          <p:nvPr/>
        </p:nvSpPr>
        <p:spPr>
          <a:xfrm>
            <a:off x="3968496" y="31958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9" name="Google Shape;379;p10"/>
          <p:cNvSpPr/>
          <p:nvPr/>
        </p:nvSpPr>
        <p:spPr>
          <a:xfrm>
            <a:off x="4197096" y="307238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property title searches</a:t>
            </a:r>
            <a:endParaRPr sz="1200">
              <a:solidFill>
                <a:schemeClr val="dk1"/>
              </a:solidFill>
              <a:latin typeface="Calibri"/>
              <a:ea typeface="Calibri"/>
              <a:cs typeface="Calibri"/>
              <a:sym typeface="Calibri"/>
            </a:endParaRPr>
          </a:p>
        </p:txBody>
      </p:sp>
      <p:sp>
        <p:nvSpPr>
          <p:cNvPr id="380" name="Google Shape;380;p10"/>
          <p:cNvSpPr/>
          <p:nvPr/>
        </p:nvSpPr>
        <p:spPr>
          <a:xfrm>
            <a:off x="3968496" y="361645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1" name="Google Shape;381;p10"/>
          <p:cNvSpPr/>
          <p:nvPr/>
        </p:nvSpPr>
        <p:spPr>
          <a:xfrm>
            <a:off x="4197096" y="349300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company or trust documents</a:t>
            </a:r>
            <a:endParaRPr sz="1200">
              <a:solidFill>
                <a:schemeClr val="dk1"/>
              </a:solidFill>
              <a:latin typeface="Calibri"/>
              <a:ea typeface="Calibri"/>
              <a:cs typeface="Calibri"/>
              <a:sym typeface="Calibri"/>
            </a:endParaRPr>
          </a:p>
        </p:txBody>
      </p:sp>
      <p:sp>
        <p:nvSpPr>
          <p:cNvPr id="382" name="Google Shape;382;p10"/>
          <p:cNvSpPr/>
          <p:nvPr/>
        </p:nvSpPr>
        <p:spPr>
          <a:xfrm>
            <a:off x="3968496" y="403707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3" name="Google Shape;383;p10"/>
          <p:cNvSpPr/>
          <p:nvPr/>
        </p:nvSpPr>
        <p:spPr>
          <a:xfrm>
            <a:off x="4197096" y="391363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business financial records</a:t>
            </a:r>
            <a:endParaRPr sz="1200">
              <a:solidFill>
                <a:schemeClr val="dk1"/>
              </a:solidFill>
              <a:latin typeface="Calibri"/>
              <a:ea typeface="Calibri"/>
              <a:cs typeface="Calibri"/>
              <a:sym typeface="Calibri"/>
            </a:endParaRPr>
          </a:p>
        </p:txBody>
      </p:sp>
      <p:sp>
        <p:nvSpPr>
          <p:cNvPr id="384" name="Google Shape;384;p10"/>
          <p:cNvSpPr/>
          <p:nvPr/>
        </p:nvSpPr>
        <p:spPr>
          <a:xfrm>
            <a:off x="3968496" y="44577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5" name="Google Shape;385;p10"/>
          <p:cNvSpPr/>
          <p:nvPr/>
        </p:nvSpPr>
        <p:spPr>
          <a:xfrm>
            <a:off x="4197096" y="433425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share or investment records</a:t>
            </a:r>
            <a:endParaRPr sz="1200">
              <a:solidFill>
                <a:schemeClr val="dk1"/>
              </a:solidFill>
              <a:latin typeface="Calibri"/>
              <a:ea typeface="Calibri"/>
              <a:cs typeface="Calibri"/>
              <a:sym typeface="Calibri"/>
            </a:endParaRPr>
          </a:p>
        </p:txBody>
      </p:sp>
      <p:sp>
        <p:nvSpPr>
          <p:cNvPr id="386" name="Google Shape;386;p10"/>
          <p:cNvSpPr/>
          <p:nvPr/>
        </p:nvSpPr>
        <p:spPr>
          <a:xfrm>
            <a:off x="3968496" y="487832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7" name="Google Shape;387;p10"/>
          <p:cNvSpPr/>
          <p:nvPr/>
        </p:nvSpPr>
        <p:spPr>
          <a:xfrm>
            <a:off x="4197096" y="4754880"/>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evidence of inheritances, gifts or loans</a:t>
            </a:r>
            <a:endParaRPr sz="1200">
              <a:solidFill>
                <a:schemeClr val="dk1"/>
              </a:solidFill>
              <a:latin typeface="Calibri"/>
              <a:ea typeface="Calibri"/>
              <a:cs typeface="Calibri"/>
              <a:sym typeface="Calibri"/>
            </a:endParaRPr>
          </a:p>
        </p:txBody>
      </p:sp>
      <p:sp>
        <p:nvSpPr>
          <p:cNvPr id="388" name="Google Shape;388;p10"/>
          <p:cNvSpPr/>
          <p:nvPr/>
        </p:nvSpPr>
        <p:spPr>
          <a:xfrm>
            <a:off x="3968496" y="52989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9" name="Google Shape;389;p10"/>
          <p:cNvSpPr/>
          <p:nvPr/>
        </p:nvSpPr>
        <p:spPr>
          <a:xfrm>
            <a:off x="4197096" y="517550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records of major transactions after separation</a:t>
            </a:r>
            <a:endParaRPr sz="1200">
              <a:solidFill>
                <a:schemeClr val="dk1"/>
              </a:solidFill>
              <a:latin typeface="Calibri"/>
              <a:ea typeface="Calibri"/>
              <a:cs typeface="Calibri"/>
              <a:sym typeface="Calibri"/>
            </a:endParaRPr>
          </a:p>
        </p:txBody>
      </p:sp>
      <p:sp>
        <p:nvSpPr>
          <p:cNvPr id="390" name="Google Shape;390;p10"/>
          <p:cNvSpPr/>
          <p:nvPr/>
        </p:nvSpPr>
        <p:spPr>
          <a:xfrm>
            <a:off x="777240" y="6400800"/>
            <a:ext cx="6007608" cy="82296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1" name="Google Shape;391;p10"/>
          <p:cNvSpPr/>
          <p:nvPr/>
        </p:nvSpPr>
        <p:spPr>
          <a:xfrm>
            <a:off x="777240" y="6400800"/>
            <a:ext cx="64008" cy="82296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2" name="Google Shape;392;p10"/>
          <p:cNvSpPr/>
          <p:nvPr/>
        </p:nvSpPr>
        <p:spPr>
          <a:xfrm>
            <a:off x="1088136" y="6455664"/>
            <a:ext cx="5385816" cy="71323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If disclosure is incomplete, it can be difficult to know whether a settlement proposal is fair.</a:t>
            </a:r>
            <a:endParaRPr sz="1200">
              <a:solidFill>
                <a:schemeClr val="dk1"/>
              </a:solidFill>
              <a:latin typeface="Calibri"/>
              <a:ea typeface="Calibri"/>
              <a:cs typeface="Calibri"/>
              <a:sym typeface="Calibri"/>
            </a:endParaRPr>
          </a:p>
        </p:txBody>
      </p:sp>
      <p:sp>
        <p:nvSpPr>
          <p:cNvPr id="393" name="Google Shape;393;p10"/>
          <p:cNvSpPr/>
          <p:nvPr/>
        </p:nvSpPr>
        <p:spPr>
          <a:xfrm>
            <a:off x="777240" y="7699248"/>
            <a:ext cx="6007608" cy="114300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4" name="Google Shape;394;p10"/>
          <p:cNvSpPr/>
          <p:nvPr/>
        </p:nvSpPr>
        <p:spPr>
          <a:xfrm>
            <a:off x="777240" y="7699248"/>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5" name="Google Shape;395;p10"/>
          <p:cNvSpPr/>
          <p:nvPr/>
        </p:nvSpPr>
        <p:spPr>
          <a:xfrm>
            <a:off x="1069848" y="7973568"/>
            <a:ext cx="536752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IN PRACTICE</a:t>
            </a:r>
            <a:endParaRPr sz="1000">
              <a:solidFill>
                <a:schemeClr val="dk1"/>
              </a:solidFill>
              <a:latin typeface="Calibri"/>
              <a:ea typeface="Calibri"/>
              <a:cs typeface="Calibri"/>
              <a:sym typeface="Calibri"/>
            </a:endParaRPr>
          </a:p>
        </p:txBody>
      </p:sp>
      <p:sp>
        <p:nvSpPr>
          <p:cNvPr id="396" name="Google Shape;396;p10"/>
          <p:cNvSpPr/>
          <p:nvPr/>
        </p:nvSpPr>
        <p:spPr>
          <a:xfrm>
            <a:off x="1069848" y="8247888"/>
            <a:ext cx="5367528" cy="36576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Gathering documents feels tedious, but it is the part that gives you confidence. It is hard to feel settled about an offer you have no way of checking.</a:t>
            </a:r>
            <a:endParaRPr sz="1100">
              <a:solidFill>
                <a:schemeClr val="dk1"/>
              </a:solidFill>
              <a:latin typeface="Calibri"/>
              <a:ea typeface="Calibri"/>
              <a:cs typeface="Calibri"/>
              <a:sym typeface="Calibri"/>
            </a:endParaRPr>
          </a:p>
        </p:txBody>
      </p:sp>
      <p:sp>
        <p:nvSpPr>
          <p:cNvPr id="397" name="Google Shape;397;p10"/>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8" name="Google Shape;398;p10"/>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399" name="Google Shape;399;p10"/>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400" name="Google Shape;400;p10"/>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9</a:t>
            </a:r>
            <a:endParaRPr sz="95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05" name="Shape 405"/>
        <p:cNvGrpSpPr/>
        <p:nvPr/>
      </p:nvGrpSpPr>
      <p:grpSpPr>
        <a:xfrm>
          <a:off x="0" y="0"/>
          <a:ext cx="0" cy="0"/>
          <a:chOff x="0" y="0"/>
          <a:chExt cx="0" cy="0"/>
        </a:xfrm>
      </p:grpSpPr>
      <p:sp>
        <p:nvSpPr>
          <p:cNvPr id="406" name="Google Shape;406;p11"/>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7" name="Google Shape;407;p11"/>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9</a:t>
            </a:r>
            <a:endParaRPr sz="1500">
              <a:solidFill>
                <a:schemeClr val="dk1"/>
              </a:solidFill>
              <a:latin typeface="Calibri"/>
              <a:ea typeface="Calibri"/>
              <a:cs typeface="Calibri"/>
              <a:sym typeface="Calibri"/>
            </a:endParaRPr>
          </a:p>
        </p:txBody>
      </p:sp>
      <p:sp>
        <p:nvSpPr>
          <p:cNvPr id="408" name="Google Shape;408;p11"/>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How are assets and debts valued?</a:t>
            </a:r>
            <a:endParaRPr sz="2100">
              <a:solidFill>
                <a:schemeClr val="dk1"/>
              </a:solidFill>
              <a:latin typeface="Calibri"/>
              <a:ea typeface="Calibri"/>
              <a:cs typeface="Calibri"/>
              <a:sym typeface="Calibri"/>
            </a:endParaRPr>
          </a:p>
        </p:txBody>
      </p:sp>
      <p:sp>
        <p:nvSpPr>
          <p:cNvPr id="409" name="Google Shape;409;p11"/>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0" name="Google Shape;410;p11"/>
          <p:cNvSpPr/>
          <p:nvPr/>
        </p:nvSpPr>
        <p:spPr>
          <a:xfrm>
            <a:off x="777240" y="1837944"/>
            <a:ext cx="6007608" cy="365760"/>
          </a:xfrm>
          <a:prstGeom prst="rect">
            <a:avLst/>
          </a:prstGeom>
          <a:noFill/>
          <a:ln>
            <a:noFill/>
          </a:ln>
        </p:spPr>
        <p:txBody>
          <a:bodyPr anchorCtr="0" anchor="t" bIns="45700" lIns="91425" spcFirstLastPara="1" rIns="91425" wrap="square" tIns="45700">
            <a:noAutofit/>
          </a:bodyPr>
          <a:lstStyle/>
          <a:p>
            <a:pPr indent="0" lvl="0" marL="0" marR="0" rtl="0" algn="l">
              <a:lnSpc>
                <a:spcPct val="158916"/>
              </a:lnSpc>
              <a:spcBef>
                <a:spcPts val="0"/>
              </a:spcBef>
              <a:spcAft>
                <a:spcPts val="0"/>
              </a:spcAft>
              <a:buNone/>
            </a:pPr>
            <a:r>
              <a:rPr lang="en-US" sz="1200">
                <a:solidFill>
                  <a:srgbClr val="2E3145"/>
                </a:solidFill>
                <a:latin typeface="Calibri"/>
                <a:ea typeface="Calibri"/>
                <a:cs typeface="Calibri"/>
                <a:sym typeface="Calibri"/>
              </a:rPr>
              <a:t>To work out a property settlement, the parties must agree on the value of the assets and debts.</a:t>
            </a:r>
            <a:endParaRPr sz="1200">
              <a:solidFill>
                <a:schemeClr val="dk1"/>
              </a:solidFill>
              <a:latin typeface="Calibri"/>
              <a:ea typeface="Calibri"/>
              <a:cs typeface="Calibri"/>
              <a:sym typeface="Calibri"/>
            </a:endParaRPr>
          </a:p>
        </p:txBody>
      </p:sp>
      <p:sp>
        <p:nvSpPr>
          <p:cNvPr id="411" name="Google Shape;411;p11"/>
          <p:cNvSpPr/>
          <p:nvPr/>
        </p:nvSpPr>
        <p:spPr>
          <a:xfrm>
            <a:off x="777240" y="2203704"/>
            <a:ext cx="6007608" cy="5943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Sometimes values can be agreed using bank statements, loan payout figures, superannuation statements, sale evidence or market appraisals.</a:t>
            </a:r>
            <a:endParaRPr sz="1230">
              <a:solidFill>
                <a:schemeClr val="dk1"/>
              </a:solidFill>
              <a:latin typeface="Calibri"/>
              <a:ea typeface="Calibri"/>
              <a:cs typeface="Calibri"/>
              <a:sym typeface="Calibri"/>
            </a:endParaRPr>
          </a:p>
        </p:txBody>
      </p:sp>
      <p:sp>
        <p:nvSpPr>
          <p:cNvPr id="412" name="Google Shape;412;p11"/>
          <p:cNvSpPr/>
          <p:nvPr/>
        </p:nvSpPr>
        <p:spPr>
          <a:xfrm>
            <a:off x="777240" y="2798064"/>
            <a:ext cx="6007608" cy="3657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In other cases, a formal valuation may be needed. This may apply to:</a:t>
            </a:r>
            <a:endParaRPr sz="1230">
              <a:solidFill>
                <a:schemeClr val="dk1"/>
              </a:solidFill>
              <a:latin typeface="Calibri"/>
              <a:ea typeface="Calibri"/>
              <a:cs typeface="Calibri"/>
              <a:sym typeface="Calibri"/>
            </a:endParaRPr>
          </a:p>
        </p:txBody>
      </p:sp>
      <p:sp>
        <p:nvSpPr>
          <p:cNvPr id="413" name="Google Shape;413;p11"/>
          <p:cNvSpPr/>
          <p:nvPr/>
        </p:nvSpPr>
        <p:spPr>
          <a:xfrm>
            <a:off x="804672" y="32872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4" name="Google Shape;414;p11"/>
          <p:cNvSpPr/>
          <p:nvPr/>
        </p:nvSpPr>
        <p:spPr>
          <a:xfrm>
            <a:off x="1033272" y="316382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real estate</a:t>
            </a:r>
            <a:endParaRPr sz="1200">
              <a:solidFill>
                <a:schemeClr val="dk1"/>
              </a:solidFill>
              <a:latin typeface="Calibri"/>
              <a:ea typeface="Calibri"/>
              <a:cs typeface="Calibri"/>
              <a:sym typeface="Calibri"/>
            </a:endParaRPr>
          </a:p>
        </p:txBody>
      </p:sp>
      <p:sp>
        <p:nvSpPr>
          <p:cNvPr id="415" name="Google Shape;415;p11"/>
          <p:cNvSpPr/>
          <p:nvPr/>
        </p:nvSpPr>
        <p:spPr>
          <a:xfrm>
            <a:off x="804672" y="370789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6" name="Google Shape;416;p11"/>
          <p:cNvSpPr/>
          <p:nvPr/>
        </p:nvSpPr>
        <p:spPr>
          <a:xfrm>
            <a:off x="1033272" y="358444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businesses</a:t>
            </a:r>
            <a:endParaRPr sz="1200">
              <a:solidFill>
                <a:schemeClr val="dk1"/>
              </a:solidFill>
              <a:latin typeface="Calibri"/>
              <a:ea typeface="Calibri"/>
              <a:cs typeface="Calibri"/>
              <a:sym typeface="Calibri"/>
            </a:endParaRPr>
          </a:p>
        </p:txBody>
      </p:sp>
      <p:sp>
        <p:nvSpPr>
          <p:cNvPr id="417" name="Google Shape;417;p11"/>
          <p:cNvSpPr/>
          <p:nvPr/>
        </p:nvSpPr>
        <p:spPr>
          <a:xfrm>
            <a:off x="804672" y="41285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8" name="Google Shape;418;p11"/>
          <p:cNvSpPr/>
          <p:nvPr/>
        </p:nvSpPr>
        <p:spPr>
          <a:xfrm>
            <a:off x="1033272" y="400507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companies</a:t>
            </a:r>
            <a:endParaRPr sz="1200">
              <a:solidFill>
                <a:schemeClr val="dk1"/>
              </a:solidFill>
              <a:latin typeface="Calibri"/>
              <a:ea typeface="Calibri"/>
              <a:cs typeface="Calibri"/>
              <a:sym typeface="Calibri"/>
            </a:endParaRPr>
          </a:p>
        </p:txBody>
      </p:sp>
      <p:sp>
        <p:nvSpPr>
          <p:cNvPr id="419" name="Google Shape;419;p11"/>
          <p:cNvSpPr/>
          <p:nvPr/>
        </p:nvSpPr>
        <p:spPr>
          <a:xfrm>
            <a:off x="804672" y="454914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0" name="Google Shape;420;p11"/>
          <p:cNvSpPr/>
          <p:nvPr/>
        </p:nvSpPr>
        <p:spPr>
          <a:xfrm>
            <a:off x="1033272" y="4425696"/>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trusts</a:t>
            </a:r>
            <a:endParaRPr sz="1200">
              <a:solidFill>
                <a:schemeClr val="dk1"/>
              </a:solidFill>
              <a:latin typeface="Calibri"/>
              <a:ea typeface="Calibri"/>
              <a:cs typeface="Calibri"/>
              <a:sym typeface="Calibri"/>
            </a:endParaRPr>
          </a:p>
        </p:txBody>
      </p:sp>
      <p:sp>
        <p:nvSpPr>
          <p:cNvPr id="421" name="Google Shape;421;p11"/>
          <p:cNvSpPr/>
          <p:nvPr/>
        </p:nvSpPr>
        <p:spPr>
          <a:xfrm>
            <a:off x="3968496" y="32872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2" name="Google Shape;422;p11"/>
          <p:cNvSpPr/>
          <p:nvPr/>
        </p:nvSpPr>
        <p:spPr>
          <a:xfrm>
            <a:off x="4197096" y="3163824"/>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defined benefit superannuation</a:t>
            </a:r>
            <a:endParaRPr sz="1200">
              <a:solidFill>
                <a:schemeClr val="dk1"/>
              </a:solidFill>
              <a:latin typeface="Calibri"/>
              <a:ea typeface="Calibri"/>
              <a:cs typeface="Calibri"/>
              <a:sym typeface="Calibri"/>
            </a:endParaRPr>
          </a:p>
        </p:txBody>
      </p:sp>
      <p:sp>
        <p:nvSpPr>
          <p:cNvPr id="423" name="Google Shape;423;p11"/>
          <p:cNvSpPr/>
          <p:nvPr/>
        </p:nvSpPr>
        <p:spPr>
          <a:xfrm>
            <a:off x="3968496" y="370789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4" name="Google Shape;424;p11"/>
          <p:cNvSpPr/>
          <p:nvPr/>
        </p:nvSpPr>
        <p:spPr>
          <a:xfrm>
            <a:off x="4197096" y="3584448"/>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unusual assets</a:t>
            </a:r>
            <a:endParaRPr sz="1200">
              <a:solidFill>
                <a:schemeClr val="dk1"/>
              </a:solidFill>
              <a:latin typeface="Calibri"/>
              <a:ea typeface="Calibri"/>
              <a:cs typeface="Calibri"/>
              <a:sym typeface="Calibri"/>
            </a:endParaRPr>
          </a:p>
        </p:txBody>
      </p:sp>
      <p:sp>
        <p:nvSpPr>
          <p:cNvPr id="425" name="Google Shape;425;p11"/>
          <p:cNvSpPr/>
          <p:nvPr/>
        </p:nvSpPr>
        <p:spPr>
          <a:xfrm>
            <a:off x="3968496" y="412851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6" name="Google Shape;426;p11"/>
          <p:cNvSpPr/>
          <p:nvPr/>
        </p:nvSpPr>
        <p:spPr>
          <a:xfrm>
            <a:off x="4197096" y="4005072"/>
            <a:ext cx="2551176" cy="42062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valuable jewellery, artwork or collections</a:t>
            </a:r>
            <a:endParaRPr sz="1200">
              <a:solidFill>
                <a:schemeClr val="dk1"/>
              </a:solidFill>
              <a:latin typeface="Calibri"/>
              <a:ea typeface="Calibri"/>
              <a:cs typeface="Calibri"/>
              <a:sym typeface="Calibri"/>
            </a:endParaRPr>
          </a:p>
        </p:txBody>
      </p:sp>
      <p:sp>
        <p:nvSpPr>
          <p:cNvPr id="427" name="Google Shape;427;p11"/>
          <p:cNvSpPr/>
          <p:nvPr/>
        </p:nvSpPr>
        <p:spPr>
          <a:xfrm>
            <a:off x="777240" y="5138928"/>
            <a:ext cx="6007608" cy="91440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8" name="Google Shape;428;p11"/>
          <p:cNvSpPr/>
          <p:nvPr/>
        </p:nvSpPr>
        <p:spPr>
          <a:xfrm>
            <a:off x="777240" y="5138928"/>
            <a:ext cx="64008" cy="91440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9" name="Google Shape;429;p11"/>
          <p:cNvSpPr/>
          <p:nvPr/>
        </p:nvSpPr>
        <p:spPr>
          <a:xfrm>
            <a:off x="1088136" y="5193792"/>
            <a:ext cx="5385816" cy="80467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An appraisal is not the same as a formal valuation. If value is disputed, proper valuation evidence may be needed.</a:t>
            </a:r>
            <a:endParaRPr sz="1200">
              <a:solidFill>
                <a:schemeClr val="dk1"/>
              </a:solidFill>
              <a:latin typeface="Calibri"/>
              <a:ea typeface="Calibri"/>
              <a:cs typeface="Calibri"/>
              <a:sym typeface="Calibri"/>
            </a:endParaRPr>
          </a:p>
        </p:txBody>
      </p:sp>
      <p:sp>
        <p:nvSpPr>
          <p:cNvPr id="430" name="Google Shape;430;p11"/>
          <p:cNvSpPr/>
          <p:nvPr/>
        </p:nvSpPr>
        <p:spPr>
          <a:xfrm>
            <a:off x="777240" y="6528816"/>
            <a:ext cx="6007608" cy="123444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1" name="Google Shape;431;p11"/>
          <p:cNvSpPr/>
          <p:nvPr/>
        </p:nvSpPr>
        <p:spPr>
          <a:xfrm>
            <a:off x="777240" y="6528816"/>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2" name="Google Shape;432;p11"/>
          <p:cNvSpPr/>
          <p:nvPr/>
        </p:nvSpPr>
        <p:spPr>
          <a:xfrm>
            <a:off x="1069848" y="6803136"/>
            <a:ext cx="536752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AMANDA'S TIP</a:t>
            </a:r>
            <a:endParaRPr sz="1000">
              <a:solidFill>
                <a:schemeClr val="dk1"/>
              </a:solidFill>
              <a:latin typeface="Calibri"/>
              <a:ea typeface="Calibri"/>
              <a:cs typeface="Calibri"/>
              <a:sym typeface="Calibri"/>
            </a:endParaRPr>
          </a:p>
        </p:txBody>
      </p:sp>
      <p:sp>
        <p:nvSpPr>
          <p:cNvPr id="433" name="Google Shape;433;p11"/>
          <p:cNvSpPr/>
          <p:nvPr/>
        </p:nvSpPr>
        <p:spPr>
          <a:xfrm>
            <a:off x="1069848" y="7077456"/>
            <a:ext cx="5367528" cy="45720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If a value does not feel right to you, say so early. Once an agreement is signed it is much harder to revisit, and the value of an asset drives everything else in the settlement.</a:t>
            </a:r>
            <a:endParaRPr sz="1100">
              <a:solidFill>
                <a:schemeClr val="dk1"/>
              </a:solidFill>
              <a:latin typeface="Calibri"/>
              <a:ea typeface="Calibri"/>
              <a:cs typeface="Calibri"/>
              <a:sym typeface="Calibri"/>
            </a:endParaRPr>
          </a:p>
        </p:txBody>
      </p:sp>
      <p:sp>
        <p:nvSpPr>
          <p:cNvPr id="434" name="Google Shape;434;p11"/>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5" name="Google Shape;435;p11"/>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436" name="Google Shape;436;p11"/>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437" name="Google Shape;437;p11"/>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10</a:t>
            </a:r>
            <a:endParaRPr sz="95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42" name="Shape 442"/>
        <p:cNvGrpSpPr/>
        <p:nvPr/>
      </p:nvGrpSpPr>
      <p:grpSpPr>
        <a:xfrm>
          <a:off x="0" y="0"/>
          <a:ext cx="0" cy="0"/>
          <a:chOff x="0" y="0"/>
          <a:chExt cx="0" cy="0"/>
        </a:xfrm>
      </p:grpSpPr>
      <p:sp>
        <p:nvSpPr>
          <p:cNvPr id="443" name="Google Shape;443;p12"/>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4" name="Google Shape;444;p12"/>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10</a:t>
            </a:r>
            <a:endParaRPr sz="1500">
              <a:solidFill>
                <a:schemeClr val="dk1"/>
              </a:solidFill>
              <a:latin typeface="Calibri"/>
              <a:ea typeface="Calibri"/>
              <a:cs typeface="Calibri"/>
              <a:sym typeface="Calibri"/>
            </a:endParaRPr>
          </a:p>
        </p:txBody>
      </p:sp>
      <p:sp>
        <p:nvSpPr>
          <p:cNvPr id="445" name="Google Shape;445;p12"/>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How is a settlement agreement reached?</a:t>
            </a:r>
            <a:endParaRPr sz="2100">
              <a:solidFill>
                <a:schemeClr val="dk1"/>
              </a:solidFill>
              <a:latin typeface="Calibri"/>
              <a:ea typeface="Calibri"/>
              <a:cs typeface="Calibri"/>
              <a:sym typeface="Calibri"/>
            </a:endParaRPr>
          </a:p>
        </p:txBody>
      </p:sp>
      <p:sp>
        <p:nvSpPr>
          <p:cNvPr id="446" name="Google Shape;446;p12"/>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7" name="Google Shape;447;p12"/>
          <p:cNvSpPr/>
          <p:nvPr/>
        </p:nvSpPr>
        <p:spPr>
          <a:xfrm>
            <a:off x="777240" y="1837944"/>
            <a:ext cx="6007608" cy="32004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Many property settlements are resolved without going to a final court hearing.</a:t>
            </a:r>
            <a:endParaRPr sz="1230">
              <a:solidFill>
                <a:schemeClr val="dk1"/>
              </a:solidFill>
              <a:latin typeface="Calibri"/>
              <a:ea typeface="Calibri"/>
              <a:cs typeface="Calibri"/>
              <a:sym typeface="Calibri"/>
            </a:endParaRPr>
          </a:p>
        </p:txBody>
      </p:sp>
      <p:sp>
        <p:nvSpPr>
          <p:cNvPr id="448" name="Google Shape;448;p12"/>
          <p:cNvSpPr/>
          <p:nvPr/>
        </p:nvSpPr>
        <p:spPr>
          <a:xfrm>
            <a:off x="777240" y="2322576"/>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USUAL STEPS MAY INCLUDE</a:t>
            </a:r>
            <a:endParaRPr sz="1050">
              <a:solidFill>
                <a:schemeClr val="dk1"/>
              </a:solidFill>
              <a:latin typeface="Calibri"/>
              <a:ea typeface="Calibri"/>
              <a:cs typeface="Calibri"/>
              <a:sym typeface="Calibri"/>
            </a:endParaRPr>
          </a:p>
        </p:txBody>
      </p:sp>
      <p:sp>
        <p:nvSpPr>
          <p:cNvPr id="449" name="Google Shape;449;p12"/>
          <p:cNvSpPr/>
          <p:nvPr/>
        </p:nvSpPr>
        <p:spPr>
          <a:xfrm>
            <a:off x="804672" y="27386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0" name="Google Shape;450;p12"/>
          <p:cNvSpPr/>
          <p:nvPr/>
        </p:nvSpPr>
        <p:spPr>
          <a:xfrm>
            <a:off x="1033272" y="2615184"/>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exchanging financial disclosure</a:t>
            </a:r>
            <a:endParaRPr sz="1200">
              <a:solidFill>
                <a:schemeClr val="dk1"/>
              </a:solidFill>
              <a:latin typeface="Calibri"/>
              <a:ea typeface="Calibri"/>
              <a:cs typeface="Calibri"/>
              <a:sym typeface="Calibri"/>
            </a:endParaRPr>
          </a:p>
        </p:txBody>
      </p:sp>
      <p:sp>
        <p:nvSpPr>
          <p:cNvPr id="451" name="Google Shape;451;p12"/>
          <p:cNvSpPr/>
          <p:nvPr/>
        </p:nvSpPr>
        <p:spPr>
          <a:xfrm>
            <a:off x="804672" y="314096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2" name="Google Shape;452;p12"/>
          <p:cNvSpPr/>
          <p:nvPr/>
        </p:nvSpPr>
        <p:spPr>
          <a:xfrm>
            <a:off x="1033272" y="3017520"/>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preparing a balance sheet</a:t>
            </a:r>
            <a:endParaRPr sz="1200">
              <a:solidFill>
                <a:schemeClr val="dk1"/>
              </a:solidFill>
              <a:latin typeface="Calibri"/>
              <a:ea typeface="Calibri"/>
              <a:cs typeface="Calibri"/>
              <a:sym typeface="Calibri"/>
            </a:endParaRPr>
          </a:p>
        </p:txBody>
      </p:sp>
      <p:sp>
        <p:nvSpPr>
          <p:cNvPr id="453" name="Google Shape;453;p12"/>
          <p:cNvSpPr/>
          <p:nvPr/>
        </p:nvSpPr>
        <p:spPr>
          <a:xfrm>
            <a:off x="804672" y="35433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4" name="Google Shape;454;p12"/>
          <p:cNvSpPr/>
          <p:nvPr/>
        </p:nvSpPr>
        <p:spPr>
          <a:xfrm>
            <a:off x="1033272" y="3419856"/>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valuing disputed assets</a:t>
            </a:r>
            <a:endParaRPr sz="1200">
              <a:solidFill>
                <a:schemeClr val="dk1"/>
              </a:solidFill>
              <a:latin typeface="Calibri"/>
              <a:ea typeface="Calibri"/>
              <a:cs typeface="Calibri"/>
              <a:sym typeface="Calibri"/>
            </a:endParaRPr>
          </a:p>
        </p:txBody>
      </p:sp>
      <p:sp>
        <p:nvSpPr>
          <p:cNvPr id="455" name="Google Shape;455;p12"/>
          <p:cNvSpPr/>
          <p:nvPr/>
        </p:nvSpPr>
        <p:spPr>
          <a:xfrm>
            <a:off x="804672" y="394563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6" name="Google Shape;456;p12"/>
          <p:cNvSpPr/>
          <p:nvPr/>
        </p:nvSpPr>
        <p:spPr>
          <a:xfrm>
            <a:off x="1033272" y="3822192"/>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identifying the key issues</a:t>
            </a:r>
            <a:endParaRPr sz="1200">
              <a:solidFill>
                <a:schemeClr val="dk1"/>
              </a:solidFill>
              <a:latin typeface="Calibri"/>
              <a:ea typeface="Calibri"/>
              <a:cs typeface="Calibri"/>
              <a:sym typeface="Calibri"/>
            </a:endParaRPr>
          </a:p>
        </p:txBody>
      </p:sp>
      <p:sp>
        <p:nvSpPr>
          <p:cNvPr id="457" name="Google Shape;457;p12"/>
          <p:cNvSpPr/>
          <p:nvPr/>
        </p:nvSpPr>
        <p:spPr>
          <a:xfrm>
            <a:off x="3968496" y="27386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8" name="Google Shape;458;p12"/>
          <p:cNvSpPr/>
          <p:nvPr/>
        </p:nvSpPr>
        <p:spPr>
          <a:xfrm>
            <a:off x="4197096" y="2615184"/>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making settlement proposals</a:t>
            </a:r>
            <a:endParaRPr sz="1200">
              <a:solidFill>
                <a:schemeClr val="dk1"/>
              </a:solidFill>
              <a:latin typeface="Calibri"/>
              <a:ea typeface="Calibri"/>
              <a:cs typeface="Calibri"/>
              <a:sym typeface="Calibri"/>
            </a:endParaRPr>
          </a:p>
        </p:txBody>
      </p:sp>
      <p:sp>
        <p:nvSpPr>
          <p:cNvPr id="459" name="Google Shape;459;p12"/>
          <p:cNvSpPr/>
          <p:nvPr/>
        </p:nvSpPr>
        <p:spPr>
          <a:xfrm>
            <a:off x="3968496" y="314096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0" name="Google Shape;460;p12"/>
          <p:cNvSpPr/>
          <p:nvPr/>
        </p:nvSpPr>
        <p:spPr>
          <a:xfrm>
            <a:off x="4197096" y="3017520"/>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solicitor negotiations</a:t>
            </a:r>
            <a:endParaRPr sz="1200">
              <a:solidFill>
                <a:schemeClr val="dk1"/>
              </a:solidFill>
              <a:latin typeface="Calibri"/>
              <a:ea typeface="Calibri"/>
              <a:cs typeface="Calibri"/>
              <a:sym typeface="Calibri"/>
            </a:endParaRPr>
          </a:p>
        </p:txBody>
      </p:sp>
      <p:sp>
        <p:nvSpPr>
          <p:cNvPr id="461" name="Google Shape;461;p12"/>
          <p:cNvSpPr/>
          <p:nvPr/>
        </p:nvSpPr>
        <p:spPr>
          <a:xfrm>
            <a:off x="3968496" y="35433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2" name="Google Shape;462;p12"/>
          <p:cNvSpPr/>
          <p:nvPr/>
        </p:nvSpPr>
        <p:spPr>
          <a:xfrm>
            <a:off x="4197096" y="3419856"/>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mediation</a:t>
            </a:r>
            <a:endParaRPr sz="1200">
              <a:solidFill>
                <a:schemeClr val="dk1"/>
              </a:solidFill>
              <a:latin typeface="Calibri"/>
              <a:ea typeface="Calibri"/>
              <a:cs typeface="Calibri"/>
              <a:sym typeface="Calibri"/>
            </a:endParaRPr>
          </a:p>
        </p:txBody>
      </p:sp>
      <p:sp>
        <p:nvSpPr>
          <p:cNvPr id="463" name="Google Shape;463;p12"/>
          <p:cNvSpPr/>
          <p:nvPr/>
        </p:nvSpPr>
        <p:spPr>
          <a:xfrm>
            <a:off x="3968496" y="394563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4" name="Google Shape;464;p12"/>
          <p:cNvSpPr/>
          <p:nvPr/>
        </p:nvSpPr>
        <p:spPr>
          <a:xfrm>
            <a:off x="4197096" y="3822192"/>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formalising the agreement</a:t>
            </a:r>
            <a:endParaRPr sz="1200">
              <a:solidFill>
                <a:schemeClr val="dk1"/>
              </a:solidFill>
              <a:latin typeface="Calibri"/>
              <a:ea typeface="Calibri"/>
              <a:cs typeface="Calibri"/>
              <a:sym typeface="Calibri"/>
            </a:endParaRPr>
          </a:p>
        </p:txBody>
      </p:sp>
      <p:sp>
        <p:nvSpPr>
          <p:cNvPr id="465" name="Google Shape;465;p12"/>
          <p:cNvSpPr/>
          <p:nvPr/>
        </p:nvSpPr>
        <p:spPr>
          <a:xfrm>
            <a:off x="777240" y="4498848"/>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A GOOD SETTLEMENT PROPOSAL SHOULD EXPLAIN</a:t>
            </a:r>
            <a:endParaRPr sz="1050">
              <a:solidFill>
                <a:schemeClr val="dk1"/>
              </a:solidFill>
              <a:latin typeface="Calibri"/>
              <a:ea typeface="Calibri"/>
              <a:cs typeface="Calibri"/>
              <a:sym typeface="Calibri"/>
            </a:endParaRPr>
          </a:p>
        </p:txBody>
      </p:sp>
      <p:sp>
        <p:nvSpPr>
          <p:cNvPr id="466" name="Google Shape;466;p12"/>
          <p:cNvSpPr/>
          <p:nvPr/>
        </p:nvSpPr>
        <p:spPr>
          <a:xfrm>
            <a:off x="804672" y="49149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7" name="Google Shape;467;p12"/>
          <p:cNvSpPr/>
          <p:nvPr/>
        </p:nvSpPr>
        <p:spPr>
          <a:xfrm>
            <a:off x="1033272" y="4791456"/>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each person keeps</a:t>
            </a:r>
            <a:endParaRPr sz="1200">
              <a:solidFill>
                <a:schemeClr val="dk1"/>
              </a:solidFill>
              <a:latin typeface="Calibri"/>
              <a:ea typeface="Calibri"/>
              <a:cs typeface="Calibri"/>
              <a:sym typeface="Calibri"/>
            </a:endParaRPr>
          </a:p>
        </p:txBody>
      </p:sp>
      <p:sp>
        <p:nvSpPr>
          <p:cNvPr id="468" name="Google Shape;468;p12"/>
          <p:cNvSpPr/>
          <p:nvPr/>
        </p:nvSpPr>
        <p:spPr>
          <a:xfrm>
            <a:off x="804672" y="531723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9" name="Google Shape;469;p12"/>
          <p:cNvSpPr/>
          <p:nvPr/>
        </p:nvSpPr>
        <p:spPr>
          <a:xfrm>
            <a:off x="1033272" y="5193792"/>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each person pays</a:t>
            </a:r>
            <a:endParaRPr sz="1200">
              <a:solidFill>
                <a:schemeClr val="dk1"/>
              </a:solidFill>
              <a:latin typeface="Calibri"/>
              <a:ea typeface="Calibri"/>
              <a:cs typeface="Calibri"/>
              <a:sym typeface="Calibri"/>
            </a:endParaRPr>
          </a:p>
        </p:txBody>
      </p:sp>
      <p:sp>
        <p:nvSpPr>
          <p:cNvPr id="470" name="Google Shape;470;p12"/>
          <p:cNvSpPr/>
          <p:nvPr/>
        </p:nvSpPr>
        <p:spPr>
          <a:xfrm>
            <a:off x="804672" y="571957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1" name="Google Shape;471;p12"/>
          <p:cNvSpPr/>
          <p:nvPr/>
        </p:nvSpPr>
        <p:spPr>
          <a:xfrm>
            <a:off x="1033272" y="5596128"/>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happens to debts</a:t>
            </a:r>
            <a:endParaRPr sz="1200">
              <a:solidFill>
                <a:schemeClr val="dk1"/>
              </a:solidFill>
              <a:latin typeface="Calibri"/>
              <a:ea typeface="Calibri"/>
              <a:cs typeface="Calibri"/>
              <a:sym typeface="Calibri"/>
            </a:endParaRPr>
          </a:p>
        </p:txBody>
      </p:sp>
      <p:sp>
        <p:nvSpPr>
          <p:cNvPr id="472" name="Google Shape;472;p12"/>
          <p:cNvSpPr/>
          <p:nvPr/>
        </p:nvSpPr>
        <p:spPr>
          <a:xfrm>
            <a:off x="804672" y="61219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3" name="Google Shape;473;p12"/>
          <p:cNvSpPr/>
          <p:nvPr/>
        </p:nvSpPr>
        <p:spPr>
          <a:xfrm>
            <a:off x="1033272" y="5998464"/>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happens to superannuation</a:t>
            </a:r>
            <a:endParaRPr sz="1200">
              <a:solidFill>
                <a:schemeClr val="dk1"/>
              </a:solidFill>
              <a:latin typeface="Calibri"/>
              <a:ea typeface="Calibri"/>
              <a:cs typeface="Calibri"/>
              <a:sym typeface="Calibri"/>
            </a:endParaRPr>
          </a:p>
        </p:txBody>
      </p:sp>
      <p:sp>
        <p:nvSpPr>
          <p:cNvPr id="474" name="Google Shape;474;p12"/>
          <p:cNvSpPr/>
          <p:nvPr/>
        </p:nvSpPr>
        <p:spPr>
          <a:xfrm>
            <a:off x="3968496" y="49149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5" name="Google Shape;475;p12"/>
          <p:cNvSpPr/>
          <p:nvPr/>
        </p:nvSpPr>
        <p:spPr>
          <a:xfrm>
            <a:off x="4197096" y="4791456"/>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happens to the family home</a:t>
            </a:r>
            <a:endParaRPr sz="1200">
              <a:solidFill>
                <a:schemeClr val="dk1"/>
              </a:solidFill>
              <a:latin typeface="Calibri"/>
              <a:ea typeface="Calibri"/>
              <a:cs typeface="Calibri"/>
              <a:sym typeface="Calibri"/>
            </a:endParaRPr>
          </a:p>
        </p:txBody>
      </p:sp>
      <p:sp>
        <p:nvSpPr>
          <p:cNvPr id="476" name="Google Shape;476;p12"/>
          <p:cNvSpPr/>
          <p:nvPr/>
        </p:nvSpPr>
        <p:spPr>
          <a:xfrm>
            <a:off x="3968496" y="531723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7" name="Google Shape;477;p12"/>
          <p:cNvSpPr/>
          <p:nvPr/>
        </p:nvSpPr>
        <p:spPr>
          <a:xfrm>
            <a:off x="4197096" y="5193792"/>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when each step will occur</a:t>
            </a:r>
            <a:endParaRPr sz="1200">
              <a:solidFill>
                <a:schemeClr val="dk1"/>
              </a:solidFill>
              <a:latin typeface="Calibri"/>
              <a:ea typeface="Calibri"/>
              <a:cs typeface="Calibri"/>
              <a:sym typeface="Calibri"/>
            </a:endParaRPr>
          </a:p>
        </p:txBody>
      </p:sp>
      <p:sp>
        <p:nvSpPr>
          <p:cNvPr id="478" name="Google Shape;478;p12"/>
          <p:cNvSpPr/>
          <p:nvPr/>
        </p:nvSpPr>
        <p:spPr>
          <a:xfrm>
            <a:off x="3968496" y="571957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9" name="Google Shape;479;p12"/>
          <p:cNvSpPr/>
          <p:nvPr/>
        </p:nvSpPr>
        <p:spPr>
          <a:xfrm>
            <a:off x="4197096" y="5596128"/>
            <a:ext cx="2551176" cy="402336"/>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happens if something does not go to plan</a:t>
            </a:r>
            <a:endParaRPr sz="1200">
              <a:solidFill>
                <a:schemeClr val="dk1"/>
              </a:solidFill>
              <a:latin typeface="Calibri"/>
              <a:ea typeface="Calibri"/>
              <a:cs typeface="Calibri"/>
              <a:sym typeface="Calibri"/>
            </a:endParaRPr>
          </a:p>
        </p:txBody>
      </p:sp>
      <p:sp>
        <p:nvSpPr>
          <p:cNvPr id="480" name="Google Shape;480;p12"/>
          <p:cNvSpPr/>
          <p:nvPr/>
        </p:nvSpPr>
        <p:spPr>
          <a:xfrm>
            <a:off x="777240" y="6729984"/>
            <a:ext cx="6007608" cy="141732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1" name="Google Shape;481;p12"/>
          <p:cNvSpPr/>
          <p:nvPr/>
        </p:nvSpPr>
        <p:spPr>
          <a:xfrm>
            <a:off x="777240" y="6729984"/>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2" name="Google Shape;482;p12"/>
          <p:cNvSpPr/>
          <p:nvPr/>
        </p:nvSpPr>
        <p:spPr>
          <a:xfrm>
            <a:off x="1069848" y="7022592"/>
            <a:ext cx="475488" cy="475488"/>
          </a:xfrm>
          <a:prstGeom prst="ellipse">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3" name="Google Shape;483;p12"/>
          <p:cNvSpPr/>
          <p:nvPr/>
        </p:nvSpPr>
        <p:spPr>
          <a:xfrm>
            <a:off x="1069848" y="7022592"/>
            <a:ext cx="475488" cy="475488"/>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D3B26F"/>
              </a:buClr>
              <a:buSzPts val="1500"/>
              <a:buFont typeface="Georgia"/>
              <a:buNone/>
            </a:pPr>
            <a:r>
              <a:rPr b="1" lang="en-US" sz="1500">
                <a:solidFill>
                  <a:srgbClr val="D3B26F"/>
                </a:solidFill>
                <a:latin typeface="Georgia"/>
                <a:ea typeface="Georgia"/>
                <a:cs typeface="Georgia"/>
                <a:sym typeface="Georgia"/>
              </a:rPr>
              <a:t>A</a:t>
            </a:r>
            <a:endParaRPr sz="1500">
              <a:solidFill>
                <a:schemeClr val="dk1"/>
              </a:solidFill>
              <a:latin typeface="Calibri"/>
              <a:ea typeface="Calibri"/>
              <a:cs typeface="Calibri"/>
              <a:sym typeface="Calibri"/>
            </a:endParaRPr>
          </a:p>
        </p:txBody>
      </p:sp>
      <p:sp>
        <p:nvSpPr>
          <p:cNvPr id="484" name="Google Shape;484;p12"/>
          <p:cNvSpPr/>
          <p:nvPr/>
        </p:nvSpPr>
        <p:spPr>
          <a:xfrm>
            <a:off x="1709928" y="7004304"/>
            <a:ext cx="472744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AMANDA'S INSIGHT</a:t>
            </a:r>
            <a:endParaRPr sz="1000">
              <a:solidFill>
                <a:schemeClr val="dk1"/>
              </a:solidFill>
              <a:latin typeface="Calibri"/>
              <a:ea typeface="Calibri"/>
              <a:cs typeface="Calibri"/>
              <a:sym typeface="Calibri"/>
            </a:endParaRPr>
          </a:p>
        </p:txBody>
      </p:sp>
      <p:sp>
        <p:nvSpPr>
          <p:cNvPr id="485" name="Google Shape;485;p12"/>
          <p:cNvSpPr/>
          <p:nvPr/>
        </p:nvSpPr>
        <p:spPr>
          <a:xfrm>
            <a:off x="1709928" y="7278624"/>
            <a:ext cx="4727448" cy="64008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A settlement needs to work in real life. It is not just about choosing a percentage. It needs to be affordable, clear, and capable of actually being carried out once everyone has moved on.</a:t>
            </a:r>
            <a:endParaRPr sz="1100">
              <a:solidFill>
                <a:schemeClr val="dk1"/>
              </a:solidFill>
              <a:latin typeface="Calibri"/>
              <a:ea typeface="Calibri"/>
              <a:cs typeface="Calibri"/>
              <a:sym typeface="Calibri"/>
            </a:endParaRPr>
          </a:p>
        </p:txBody>
      </p:sp>
      <p:sp>
        <p:nvSpPr>
          <p:cNvPr id="486" name="Google Shape;486;p12"/>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7" name="Google Shape;487;p12"/>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488" name="Google Shape;488;p12"/>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489" name="Google Shape;489;p12"/>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11</a:t>
            </a:r>
            <a:endParaRPr sz="95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94" name="Shape 494"/>
        <p:cNvGrpSpPr/>
        <p:nvPr/>
      </p:nvGrpSpPr>
      <p:grpSpPr>
        <a:xfrm>
          <a:off x="0" y="0"/>
          <a:ext cx="0" cy="0"/>
          <a:chOff x="0" y="0"/>
          <a:chExt cx="0" cy="0"/>
        </a:xfrm>
      </p:grpSpPr>
      <p:sp>
        <p:nvSpPr>
          <p:cNvPr id="495" name="Google Shape;495;p13"/>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6" name="Google Shape;496;p13"/>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11</a:t>
            </a:r>
            <a:endParaRPr sz="1500">
              <a:solidFill>
                <a:schemeClr val="dk1"/>
              </a:solidFill>
              <a:latin typeface="Calibri"/>
              <a:ea typeface="Calibri"/>
              <a:cs typeface="Calibri"/>
              <a:sym typeface="Calibri"/>
            </a:endParaRPr>
          </a:p>
        </p:txBody>
      </p:sp>
      <p:sp>
        <p:nvSpPr>
          <p:cNvPr id="497" name="Google Shape;497;p13"/>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How property settlements are formalised</a:t>
            </a:r>
            <a:endParaRPr sz="2100">
              <a:solidFill>
                <a:schemeClr val="dk1"/>
              </a:solidFill>
              <a:latin typeface="Calibri"/>
              <a:ea typeface="Calibri"/>
              <a:cs typeface="Calibri"/>
              <a:sym typeface="Calibri"/>
            </a:endParaRPr>
          </a:p>
        </p:txBody>
      </p:sp>
      <p:sp>
        <p:nvSpPr>
          <p:cNvPr id="498" name="Google Shape;498;p13"/>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9" name="Google Shape;499;p13"/>
          <p:cNvSpPr/>
          <p:nvPr/>
        </p:nvSpPr>
        <p:spPr>
          <a:xfrm>
            <a:off x="777240" y="1837944"/>
            <a:ext cx="6007608" cy="6400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A property settlement should usually be documented properly so that it is enforceable and final. The two common ways are consent orders and a binding financial agreement.</a:t>
            </a:r>
            <a:endParaRPr sz="1230">
              <a:solidFill>
                <a:schemeClr val="dk1"/>
              </a:solidFill>
              <a:latin typeface="Calibri"/>
              <a:ea typeface="Calibri"/>
              <a:cs typeface="Calibri"/>
              <a:sym typeface="Calibri"/>
            </a:endParaRPr>
          </a:p>
        </p:txBody>
      </p:sp>
      <p:sp>
        <p:nvSpPr>
          <p:cNvPr id="500" name="Google Shape;500;p13"/>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1" name="Google Shape;501;p13"/>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502" name="Google Shape;502;p13"/>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503" name="Google Shape;503;p13"/>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12</a:t>
            </a:r>
            <a:endParaRPr sz="950">
              <a:solidFill>
                <a:schemeClr val="dk1"/>
              </a:solidFill>
              <a:latin typeface="Calibri"/>
              <a:ea typeface="Calibri"/>
              <a:cs typeface="Calibri"/>
              <a:sym typeface="Calibri"/>
            </a:endParaRPr>
          </a:p>
        </p:txBody>
      </p:sp>
      <p:sp>
        <p:nvSpPr>
          <p:cNvPr id="504" name="Google Shape;504;p13"/>
          <p:cNvSpPr/>
          <p:nvPr/>
        </p:nvSpPr>
        <p:spPr>
          <a:xfrm>
            <a:off x="777240" y="2743200"/>
            <a:ext cx="2843784" cy="2286000"/>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5" name="Google Shape;505;p13"/>
          <p:cNvSpPr/>
          <p:nvPr/>
        </p:nvSpPr>
        <p:spPr>
          <a:xfrm>
            <a:off x="777240" y="2743200"/>
            <a:ext cx="2843784" cy="54864"/>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6" name="Google Shape;506;p13"/>
          <p:cNvSpPr/>
          <p:nvPr/>
        </p:nvSpPr>
        <p:spPr>
          <a:xfrm>
            <a:off x="1051560" y="2999232"/>
            <a:ext cx="457200" cy="32004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D3B26F"/>
              </a:buClr>
              <a:buSzPts val="1700"/>
              <a:buFont typeface="Georgia"/>
              <a:buNone/>
            </a:pPr>
            <a:r>
              <a:rPr b="1" lang="en-US" sz="1700">
                <a:solidFill>
                  <a:srgbClr val="D3B26F"/>
                </a:solidFill>
                <a:latin typeface="Georgia"/>
                <a:ea typeface="Georgia"/>
                <a:cs typeface="Georgia"/>
                <a:sym typeface="Georgia"/>
              </a:rPr>
              <a:t>1</a:t>
            </a:r>
            <a:endParaRPr sz="1700">
              <a:solidFill>
                <a:schemeClr val="dk1"/>
              </a:solidFill>
              <a:latin typeface="Calibri"/>
              <a:ea typeface="Calibri"/>
              <a:cs typeface="Calibri"/>
              <a:sym typeface="Calibri"/>
            </a:endParaRPr>
          </a:p>
        </p:txBody>
      </p:sp>
      <p:sp>
        <p:nvSpPr>
          <p:cNvPr id="507" name="Google Shape;507;p13"/>
          <p:cNvSpPr/>
          <p:nvPr/>
        </p:nvSpPr>
        <p:spPr>
          <a:xfrm>
            <a:off x="1051560" y="3346704"/>
            <a:ext cx="2295144" cy="56692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121528"/>
              </a:buClr>
              <a:buSzPts val="1400"/>
              <a:buFont typeface="Georgia"/>
              <a:buNone/>
            </a:pPr>
            <a:r>
              <a:rPr b="1" lang="en-US" sz="1400">
                <a:solidFill>
                  <a:srgbClr val="121528"/>
                </a:solidFill>
                <a:latin typeface="Georgia"/>
                <a:ea typeface="Georgia"/>
                <a:cs typeface="Georgia"/>
                <a:sym typeface="Georgia"/>
              </a:rPr>
              <a:t>Consent orders</a:t>
            </a:r>
            <a:endParaRPr sz="1400">
              <a:solidFill>
                <a:schemeClr val="dk1"/>
              </a:solidFill>
              <a:latin typeface="Calibri"/>
              <a:ea typeface="Calibri"/>
              <a:cs typeface="Calibri"/>
              <a:sym typeface="Calibri"/>
            </a:endParaRPr>
          </a:p>
        </p:txBody>
      </p:sp>
      <p:sp>
        <p:nvSpPr>
          <p:cNvPr id="508" name="Google Shape;508;p13"/>
          <p:cNvSpPr/>
          <p:nvPr/>
        </p:nvSpPr>
        <p:spPr>
          <a:xfrm>
            <a:off x="1051560" y="3986784"/>
            <a:ext cx="2295144" cy="868680"/>
          </a:xfrm>
          <a:prstGeom prst="rect">
            <a:avLst/>
          </a:prstGeom>
          <a:noFill/>
          <a:ln>
            <a:noFill/>
          </a:ln>
        </p:spPr>
        <p:txBody>
          <a:bodyPr anchorCtr="0" anchor="ctr" bIns="45700" lIns="91425" spcFirstLastPara="1" rIns="91425" wrap="square" tIns="45700">
            <a:noAutofit/>
          </a:bodyPr>
          <a:lstStyle/>
          <a:p>
            <a:pPr indent="0" lvl="0" marL="0" marR="0" rtl="0" algn="l">
              <a:lnSpc>
                <a:spcPct val="139130"/>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Approved by the court without a contested hearing. They can provide structure, certainty and enforceability.</a:t>
            </a:r>
            <a:endParaRPr sz="1150">
              <a:solidFill>
                <a:schemeClr val="dk1"/>
              </a:solidFill>
              <a:latin typeface="Calibri"/>
              <a:ea typeface="Calibri"/>
              <a:cs typeface="Calibri"/>
              <a:sym typeface="Calibri"/>
            </a:endParaRPr>
          </a:p>
        </p:txBody>
      </p:sp>
      <p:sp>
        <p:nvSpPr>
          <p:cNvPr id="509" name="Google Shape;509;p13"/>
          <p:cNvSpPr/>
          <p:nvPr/>
        </p:nvSpPr>
        <p:spPr>
          <a:xfrm>
            <a:off x="3941064" y="2743200"/>
            <a:ext cx="2843784" cy="2286000"/>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0" name="Google Shape;510;p13"/>
          <p:cNvSpPr/>
          <p:nvPr/>
        </p:nvSpPr>
        <p:spPr>
          <a:xfrm>
            <a:off x="3941064" y="2743200"/>
            <a:ext cx="2843784" cy="54864"/>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1" name="Google Shape;511;p13"/>
          <p:cNvSpPr/>
          <p:nvPr/>
        </p:nvSpPr>
        <p:spPr>
          <a:xfrm>
            <a:off x="4215384" y="2999232"/>
            <a:ext cx="457200" cy="32004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D3B26F"/>
              </a:buClr>
              <a:buSzPts val="1700"/>
              <a:buFont typeface="Georgia"/>
              <a:buNone/>
            </a:pPr>
            <a:r>
              <a:rPr b="1" lang="en-US" sz="1700">
                <a:solidFill>
                  <a:srgbClr val="D3B26F"/>
                </a:solidFill>
                <a:latin typeface="Georgia"/>
                <a:ea typeface="Georgia"/>
                <a:cs typeface="Georgia"/>
                <a:sym typeface="Georgia"/>
              </a:rPr>
              <a:t>2</a:t>
            </a:r>
            <a:endParaRPr sz="1700">
              <a:solidFill>
                <a:schemeClr val="dk1"/>
              </a:solidFill>
              <a:latin typeface="Calibri"/>
              <a:ea typeface="Calibri"/>
              <a:cs typeface="Calibri"/>
              <a:sym typeface="Calibri"/>
            </a:endParaRPr>
          </a:p>
        </p:txBody>
      </p:sp>
      <p:sp>
        <p:nvSpPr>
          <p:cNvPr id="512" name="Google Shape;512;p13"/>
          <p:cNvSpPr/>
          <p:nvPr/>
        </p:nvSpPr>
        <p:spPr>
          <a:xfrm>
            <a:off x="4215384" y="3346704"/>
            <a:ext cx="2295144" cy="56692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121528"/>
              </a:buClr>
              <a:buSzPts val="1400"/>
              <a:buFont typeface="Georgia"/>
              <a:buNone/>
            </a:pPr>
            <a:r>
              <a:rPr b="1" lang="en-US" sz="1400">
                <a:solidFill>
                  <a:srgbClr val="121528"/>
                </a:solidFill>
                <a:latin typeface="Georgia"/>
                <a:ea typeface="Georgia"/>
                <a:cs typeface="Georgia"/>
                <a:sym typeface="Georgia"/>
              </a:rPr>
              <a:t>Binding financial agreement</a:t>
            </a:r>
            <a:endParaRPr sz="1400">
              <a:solidFill>
                <a:schemeClr val="dk1"/>
              </a:solidFill>
              <a:latin typeface="Calibri"/>
              <a:ea typeface="Calibri"/>
              <a:cs typeface="Calibri"/>
              <a:sym typeface="Calibri"/>
            </a:endParaRPr>
          </a:p>
        </p:txBody>
      </p:sp>
      <p:sp>
        <p:nvSpPr>
          <p:cNvPr id="513" name="Google Shape;513;p13"/>
          <p:cNvSpPr/>
          <p:nvPr/>
        </p:nvSpPr>
        <p:spPr>
          <a:xfrm>
            <a:off x="4215384" y="3986784"/>
            <a:ext cx="2295144" cy="868680"/>
          </a:xfrm>
          <a:prstGeom prst="rect">
            <a:avLst/>
          </a:prstGeom>
          <a:noFill/>
          <a:ln>
            <a:noFill/>
          </a:ln>
        </p:spPr>
        <p:txBody>
          <a:bodyPr anchorCtr="0" anchor="ctr" bIns="45700" lIns="91425" spcFirstLastPara="1" rIns="91425" wrap="square" tIns="45700">
            <a:noAutofit/>
          </a:bodyPr>
          <a:lstStyle/>
          <a:p>
            <a:pPr indent="0" lvl="0" marL="0" marR="0" rtl="0" algn="l">
              <a:lnSpc>
                <a:spcPct val="139130"/>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Does not require court approval, but strict legal requirements apply. Each person must receive independent legal advice.</a:t>
            </a:r>
            <a:endParaRPr sz="1150">
              <a:solidFill>
                <a:schemeClr val="dk1"/>
              </a:solidFill>
              <a:latin typeface="Calibri"/>
              <a:ea typeface="Calibri"/>
              <a:cs typeface="Calibri"/>
              <a:sym typeface="Calibri"/>
            </a:endParaRPr>
          </a:p>
        </p:txBody>
      </p:sp>
      <p:sp>
        <p:nvSpPr>
          <p:cNvPr id="514" name="Google Shape;514;p13"/>
          <p:cNvSpPr/>
          <p:nvPr/>
        </p:nvSpPr>
        <p:spPr>
          <a:xfrm>
            <a:off x="777240" y="5440680"/>
            <a:ext cx="600760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50"/>
              <a:buFont typeface="Calibri"/>
              <a:buNone/>
            </a:pPr>
            <a:r>
              <a:rPr b="1" lang="en-US" sz="1050">
                <a:solidFill>
                  <a:srgbClr val="A8A89E"/>
                </a:solidFill>
                <a:latin typeface="Calibri"/>
                <a:ea typeface="Calibri"/>
                <a:cs typeface="Calibri"/>
                <a:sym typeface="Calibri"/>
              </a:rPr>
              <a:t>WORTH KNOWING</a:t>
            </a:r>
            <a:endParaRPr sz="1050">
              <a:solidFill>
                <a:schemeClr val="dk1"/>
              </a:solidFill>
              <a:latin typeface="Calibri"/>
              <a:ea typeface="Calibri"/>
              <a:cs typeface="Calibri"/>
              <a:sym typeface="Calibri"/>
            </a:endParaRPr>
          </a:p>
        </p:txBody>
      </p:sp>
      <p:sp>
        <p:nvSpPr>
          <p:cNvPr id="515" name="Google Shape;515;p13"/>
          <p:cNvSpPr/>
          <p:nvPr/>
        </p:nvSpPr>
        <p:spPr>
          <a:xfrm>
            <a:off x="777240" y="5733288"/>
            <a:ext cx="6007608" cy="137160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6" name="Google Shape;516;p13"/>
          <p:cNvSpPr/>
          <p:nvPr/>
        </p:nvSpPr>
        <p:spPr>
          <a:xfrm>
            <a:off x="777240" y="5733288"/>
            <a:ext cx="64008" cy="137160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7" name="Google Shape;517;p13"/>
          <p:cNvSpPr/>
          <p:nvPr/>
        </p:nvSpPr>
        <p:spPr>
          <a:xfrm>
            <a:off x="1088136" y="5806440"/>
            <a:ext cx="5385816" cy="1225296"/>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Informal agreements, text messages, email exchanges or private arrangements may not properly finalise your property settlement. They may also fail to deal with superannuation, mortgages, tax issues or future claims.</a:t>
            </a:r>
            <a:endParaRPr sz="1200">
              <a:solidFill>
                <a:schemeClr val="dk1"/>
              </a:solidFill>
              <a:latin typeface="Calibri"/>
              <a:ea typeface="Calibri"/>
              <a:cs typeface="Calibri"/>
              <a:sym typeface="Calibri"/>
            </a:endParaRPr>
          </a:p>
        </p:txBody>
      </p:sp>
      <p:sp>
        <p:nvSpPr>
          <p:cNvPr id="518" name="Google Shape;518;p13"/>
          <p:cNvSpPr/>
          <p:nvPr/>
        </p:nvSpPr>
        <p:spPr>
          <a:xfrm>
            <a:off x="777240" y="7324344"/>
            <a:ext cx="6007608" cy="152635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9" name="Google Shape;519;p13"/>
          <p:cNvSpPr/>
          <p:nvPr/>
        </p:nvSpPr>
        <p:spPr>
          <a:xfrm>
            <a:off x="777240" y="7324344"/>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20" name="Google Shape;520;p13"/>
          <p:cNvSpPr/>
          <p:nvPr/>
        </p:nvSpPr>
        <p:spPr>
          <a:xfrm>
            <a:off x="1069848" y="7598664"/>
            <a:ext cx="536752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FROM AMANDA</a:t>
            </a:r>
            <a:endParaRPr sz="1000">
              <a:solidFill>
                <a:schemeClr val="dk1"/>
              </a:solidFill>
              <a:latin typeface="Calibri"/>
              <a:ea typeface="Calibri"/>
              <a:cs typeface="Calibri"/>
              <a:sym typeface="Calibri"/>
            </a:endParaRPr>
          </a:p>
        </p:txBody>
      </p:sp>
      <p:sp>
        <p:nvSpPr>
          <p:cNvPr id="521" name="Google Shape;521;p13"/>
          <p:cNvSpPr/>
          <p:nvPr/>
        </p:nvSpPr>
        <p:spPr>
          <a:xfrm>
            <a:off x="1069848" y="7872984"/>
            <a:ext cx="5367528" cy="45720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lang="en-US" sz="1100">
                <a:solidFill>
                  <a:schemeClr val="dk1"/>
                </a:solidFill>
                <a:latin typeface="Calibri"/>
                <a:ea typeface="Calibri"/>
                <a:cs typeface="Calibri"/>
                <a:sym typeface="Calibri"/>
              </a:rPr>
              <a:t>Formalising property settlement provides certainty and finality as to your financial relationship with the other party. This allows you to move forward emotionally and financially giving you confidence to rebuild without a claim being made against any future assets or earnings.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526" name="Shape 526"/>
        <p:cNvGrpSpPr/>
        <p:nvPr/>
      </p:nvGrpSpPr>
      <p:grpSpPr>
        <a:xfrm>
          <a:off x="0" y="0"/>
          <a:ext cx="0" cy="0"/>
          <a:chOff x="0" y="0"/>
          <a:chExt cx="0" cy="0"/>
        </a:xfrm>
      </p:grpSpPr>
      <p:sp>
        <p:nvSpPr>
          <p:cNvPr id="527" name="Google Shape;527;p14"/>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28" name="Google Shape;528;p14"/>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12</a:t>
            </a:r>
            <a:endParaRPr sz="1500">
              <a:solidFill>
                <a:schemeClr val="dk1"/>
              </a:solidFill>
              <a:latin typeface="Calibri"/>
              <a:ea typeface="Calibri"/>
              <a:cs typeface="Calibri"/>
              <a:sym typeface="Calibri"/>
            </a:endParaRPr>
          </a:p>
        </p:txBody>
      </p:sp>
      <p:sp>
        <p:nvSpPr>
          <p:cNvPr id="529" name="Google Shape;529;p14"/>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What are the most common mistakes?</a:t>
            </a:r>
            <a:endParaRPr sz="2100">
              <a:solidFill>
                <a:schemeClr val="dk1"/>
              </a:solidFill>
              <a:latin typeface="Calibri"/>
              <a:ea typeface="Calibri"/>
              <a:cs typeface="Calibri"/>
              <a:sym typeface="Calibri"/>
            </a:endParaRPr>
          </a:p>
        </p:txBody>
      </p:sp>
      <p:sp>
        <p:nvSpPr>
          <p:cNvPr id="530" name="Google Shape;530;p14"/>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1" name="Google Shape;531;p14"/>
          <p:cNvSpPr/>
          <p:nvPr/>
        </p:nvSpPr>
        <p:spPr>
          <a:xfrm>
            <a:off x="777240" y="1837944"/>
            <a:ext cx="6007608" cy="4114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Most of these problems are avoidable. These are the ones that come up most often.</a:t>
            </a:r>
            <a:endParaRPr sz="1230">
              <a:solidFill>
                <a:schemeClr val="dk1"/>
              </a:solidFill>
              <a:latin typeface="Calibri"/>
              <a:ea typeface="Calibri"/>
              <a:cs typeface="Calibri"/>
              <a:sym typeface="Calibri"/>
            </a:endParaRPr>
          </a:p>
        </p:txBody>
      </p:sp>
      <p:sp>
        <p:nvSpPr>
          <p:cNvPr id="532" name="Google Shape;532;p14"/>
          <p:cNvSpPr/>
          <p:nvPr/>
        </p:nvSpPr>
        <p:spPr>
          <a:xfrm>
            <a:off x="804672" y="23728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3" name="Google Shape;533;p14"/>
          <p:cNvSpPr/>
          <p:nvPr/>
        </p:nvSpPr>
        <p:spPr>
          <a:xfrm>
            <a:off x="1033272" y="224942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assuming everything will be split 50/50</a:t>
            </a:r>
            <a:endParaRPr sz="1150">
              <a:solidFill>
                <a:schemeClr val="dk1"/>
              </a:solidFill>
              <a:latin typeface="Calibri"/>
              <a:ea typeface="Calibri"/>
              <a:cs typeface="Calibri"/>
              <a:sym typeface="Calibri"/>
            </a:endParaRPr>
          </a:p>
        </p:txBody>
      </p:sp>
      <p:sp>
        <p:nvSpPr>
          <p:cNvPr id="534" name="Google Shape;534;p14"/>
          <p:cNvSpPr/>
          <p:nvPr/>
        </p:nvSpPr>
        <p:spPr>
          <a:xfrm>
            <a:off x="804672" y="27386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5" name="Google Shape;535;p14"/>
          <p:cNvSpPr/>
          <p:nvPr/>
        </p:nvSpPr>
        <p:spPr>
          <a:xfrm>
            <a:off x="1033272" y="26151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ignoring superannuation</a:t>
            </a:r>
            <a:endParaRPr sz="1150">
              <a:solidFill>
                <a:schemeClr val="dk1"/>
              </a:solidFill>
              <a:latin typeface="Calibri"/>
              <a:ea typeface="Calibri"/>
              <a:cs typeface="Calibri"/>
              <a:sym typeface="Calibri"/>
            </a:endParaRPr>
          </a:p>
        </p:txBody>
      </p:sp>
      <p:sp>
        <p:nvSpPr>
          <p:cNvPr id="536" name="Google Shape;536;p14"/>
          <p:cNvSpPr/>
          <p:nvPr/>
        </p:nvSpPr>
        <p:spPr>
          <a:xfrm>
            <a:off x="804672" y="310438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7" name="Google Shape;537;p14"/>
          <p:cNvSpPr/>
          <p:nvPr/>
        </p:nvSpPr>
        <p:spPr>
          <a:xfrm>
            <a:off x="1033272" y="298094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relying on outdated property values</a:t>
            </a:r>
            <a:endParaRPr sz="1150">
              <a:solidFill>
                <a:schemeClr val="dk1"/>
              </a:solidFill>
              <a:latin typeface="Calibri"/>
              <a:ea typeface="Calibri"/>
              <a:cs typeface="Calibri"/>
              <a:sym typeface="Calibri"/>
            </a:endParaRPr>
          </a:p>
        </p:txBody>
      </p:sp>
      <p:sp>
        <p:nvSpPr>
          <p:cNvPr id="538" name="Google Shape;538;p14"/>
          <p:cNvSpPr/>
          <p:nvPr/>
        </p:nvSpPr>
        <p:spPr>
          <a:xfrm>
            <a:off x="804672" y="34701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9" name="Google Shape;539;p14"/>
          <p:cNvSpPr/>
          <p:nvPr/>
        </p:nvSpPr>
        <p:spPr>
          <a:xfrm>
            <a:off x="1033272" y="334670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assuming an asset is excluded because it is in one person's name</a:t>
            </a:r>
            <a:endParaRPr sz="1150">
              <a:solidFill>
                <a:schemeClr val="dk1"/>
              </a:solidFill>
              <a:latin typeface="Calibri"/>
              <a:ea typeface="Calibri"/>
              <a:cs typeface="Calibri"/>
              <a:sym typeface="Calibri"/>
            </a:endParaRPr>
          </a:p>
        </p:txBody>
      </p:sp>
      <p:sp>
        <p:nvSpPr>
          <p:cNvPr id="540" name="Google Shape;540;p14"/>
          <p:cNvSpPr/>
          <p:nvPr/>
        </p:nvSpPr>
        <p:spPr>
          <a:xfrm>
            <a:off x="804672" y="38359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1" name="Google Shape;541;p14"/>
          <p:cNvSpPr/>
          <p:nvPr/>
        </p:nvSpPr>
        <p:spPr>
          <a:xfrm>
            <a:off x="1033272" y="371246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accepting undocumented family loans without checking the evidence</a:t>
            </a:r>
            <a:endParaRPr sz="1150">
              <a:solidFill>
                <a:schemeClr val="dk1"/>
              </a:solidFill>
              <a:latin typeface="Calibri"/>
              <a:ea typeface="Calibri"/>
              <a:cs typeface="Calibri"/>
              <a:sym typeface="Calibri"/>
            </a:endParaRPr>
          </a:p>
        </p:txBody>
      </p:sp>
      <p:sp>
        <p:nvSpPr>
          <p:cNvPr id="542" name="Google Shape;542;p14"/>
          <p:cNvSpPr/>
          <p:nvPr/>
        </p:nvSpPr>
        <p:spPr>
          <a:xfrm>
            <a:off x="804672" y="42016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3" name="Google Shape;543;p14"/>
          <p:cNvSpPr/>
          <p:nvPr/>
        </p:nvSpPr>
        <p:spPr>
          <a:xfrm>
            <a:off x="1033272" y="407822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finalising an agreement before disclosure is complete</a:t>
            </a:r>
            <a:endParaRPr sz="1150">
              <a:solidFill>
                <a:schemeClr val="dk1"/>
              </a:solidFill>
              <a:latin typeface="Calibri"/>
              <a:ea typeface="Calibri"/>
              <a:cs typeface="Calibri"/>
              <a:sym typeface="Calibri"/>
            </a:endParaRPr>
          </a:p>
        </p:txBody>
      </p:sp>
      <p:sp>
        <p:nvSpPr>
          <p:cNvPr id="544" name="Google Shape;544;p14"/>
          <p:cNvSpPr/>
          <p:nvPr/>
        </p:nvSpPr>
        <p:spPr>
          <a:xfrm>
            <a:off x="804672" y="45674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5" name="Google Shape;545;p14"/>
          <p:cNvSpPr/>
          <p:nvPr/>
        </p:nvSpPr>
        <p:spPr>
          <a:xfrm>
            <a:off x="1033272" y="44439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failing to check refinancing capacity</a:t>
            </a:r>
            <a:endParaRPr sz="1150">
              <a:solidFill>
                <a:schemeClr val="dk1"/>
              </a:solidFill>
              <a:latin typeface="Calibri"/>
              <a:ea typeface="Calibri"/>
              <a:cs typeface="Calibri"/>
              <a:sym typeface="Calibri"/>
            </a:endParaRPr>
          </a:p>
        </p:txBody>
      </p:sp>
      <p:sp>
        <p:nvSpPr>
          <p:cNvPr id="546" name="Google Shape;546;p14"/>
          <p:cNvSpPr/>
          <p:nvPr/>
        </p:nvSpPr>
        <p:spPr>
          <a:xfrm>
            <a:off x="804672" y="493318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7" name="Google Shape;547;p14"/>
          <p:cNvSpPr/>
          <p:nvPr/>
        </p:nvSpPr>
        <p:spPr>
          <a:xfrm>
            <a:off x="1033272" y="480974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transferring the home without dealing with the mortgage</a:t>
            </a:r>
            <a:endParaRPr sz="1150">
              <a:solidFill>
                <a:schemeClr val="dk1"/>
              </a:solidFill>
              <a:latin typeface="Calibri"/>
              <a:ea typeface="Calibri"/>
              <a:cs typeface="Calibri"/>
              <a:sym typeface="Calibri"/>
            </a:endParaRPr>
          </a:p>
        </p:txBody>
      </p:sp>
      <p:sp>
        <p:nvSpPr>
          <p:cNvPr id="548" name="Google Shape;548;p14"/>
          <p:cNvSpPr/>
          <p:nvPr/>
        </p:nvSpPr>
        <p:spPr>
          <a:xfrm>
            <a:off x="804672" y="529894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9" name="Google Shape;549;p14"/>
          <p:cNvSpPr/>
          <p:nvPr/>
        </p:nvSpPr>
        <p:spPr>
          <a:xfrm>
            <a:off x="1033272" y="517550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using percentages without checking the dollar outcome</a:t>
            </a:r>
            <a:endParaRPr sz="1150">
              <a:solidFill>
                <a:schemeClr val="dk1"/>
              </a:solidFill>
              <a:latin typeface="Calibri"/>
              <a:ea typeface="Calibri"/>
              <a:cs typeface="Calibri"/>
              <a:sym typeface="Calibri"/>
            </a:endParaRPr>
          </a:p>
        </p:txBody>
      </p:sp>
      <p:sp>
        <p:nvSpPr>
          <p:cNvPr id="550" name="Google Shape;550;p14"/>
          <p:cNvSpPr/>
          <p:nvPr/>
        </p:nvSpPr>
        <p:spPr>
          <a:xfrm>
            <a:off x="804672" y="566470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1" name="Google Shape;551;p14"/>
          <p:cNvSpPr/>
          <p:nvPr/>
        </p:nvSpPr>
        <p:spPr>
          <a:xfrm>
            <a:off x="1033272" y="554126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overlooking tax or sale costs</a:t>
            </a:r>
            <a:endParaRPr sz="1150">
              <a:solidFill>
                <a:schemeClr val="dk1"/>
              </a:solidFill>
              <a:latin typeface="Calibri"/>
              <a:ea typeface="Calibri"/>
              <a:cs typeface="Calibri"/>
              <a:sym typeface="Calibri"/>
            </a:endParaRPr>
          </a:p>
        </p:txBody>
      </p:sp>
      <p:sp>
        <p:nvSpPr>
          <p:cNvPr id="552" name="Google Shape;552;p14"/>
          <p:cNvSpPr/>
          <p:nvPr/>
        </p:nvSpPr>
        <p:spPr>
          <a:xfrm>
            <a:off x="804672" y="60304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3" name="Google Shape;553;p14"/>
          <p:cNvSpPr/>
          <p:nvPr/>
        </p:nvSpPr>
        <p:spPr>
          <a:xfrm>
            <a:off x="1033272" y="590702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relying on an informal agreement</a:t>
            </a:r>
            <a:endParaRPr sz="1150">
              <a:solidFill>
                <a:schemeClr val="dk1"/>
              </a:solidFill>
              <a:latin typeface="Calibri"/>
              <a:ea typeface="Calibri"/>
              <a:cs typeface="Calibri"/>
              <a:sym typeface="Calibri"/>
            </a:endParaRPr>
          </a:p>
        </p:txBody>
      </p:sp>
      <p:sp>
        <p:nvSpPr>
          <p:cNvPr id="554" name="Google Shape;554;p14"/>
          <p:cNvSpPr/>
          <p:nvPr/>
        </p:nvSpPr>
        <p:spPr>
          <a:xfrm>
            <a:off x="804672" y="639622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5" name="Google Shape;555;p14"/>
          <p:cNvSpPr/>
          <p:nvPr/>
        </p:nvSpPr>
        <p:spPr>
          <a:xfrm>
            <a:off x="1033272" y="6272784"/>
            <a:ext cx="5715000" cy="365760"/>
          </a:xfrm>
          <a:prstGeom prst="rect">
            <a:avLst/>
          </a:prstGeom>
          <a:noFill/>
          <a:ln>
            <a:noFill/>
          </a:ln>
        </p:spPr>
        <p:txBody>
          <a:bodyPr anchorCtr="0" anchor="t" bIns="45700" lIns="91425" spcFirstLastPara="1" rIns="91425" wrap="square" tIns="45700">
            <a:noAutofit/>
          </a:bodyPr>
          <a:lstStyle/>
          <a:p>
            <a:pPr indent="0" lvl="0" marL="0" marR="0" rtl="0" algn="l">
              <a:lnSpc>
                <a:spcPct val="135043"/>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missing time limits after divorce or the end of a de facto relationship</a:t>
            </a:r>
            <a:endParaRPr sz="1150">
              <a:solidFill>
                <a:schemeClr val="dk1"/>
              </a:solidFill>
              <a:latin typeface="Calibri"/>
              <a:ea typeface="Calibri"/>
              <a:cs typeface="Calibri"/>
              <a:sym typeface="Calibri"/>
            </a:endParaRPr>
          </a:p>
        </p:txBody>
      </p:sp>
      <p:sp>
        <p:nvSpPr>
          <p:cNvPr id="556" name="Google Shape;556;p14"/>
          <p:cNvSpPr/>
          <p:nvPr/>
        </p:nvSpPr>
        <p:spPr>
          <a:xfrm>
            <a:off x="777240" y="6931152"/>
            <a:ext cx="6007608" cy="82296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7" name="Google Shape;557;p14"/>
          <p:cNvSpPr/>
          <p:nvPr/>
        </p:nvSpPr>
        <p:spPr>
          <a:xfrm>
            <a:off x="777240" y="6931152"/>
            <a:ext cx="64008" cy="82296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8" name="Google Shape;558;p14"/>
          <p:cNvSpPr/>
          <p:nvPr/>
        </p:nvSpPr>
        <p:spPr>
          <a:xfrm>
            <a:off x="1088136" y="6986016"/>
            <a:ext cx="5385816" cy="71323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A property settlement should be fair, properly documented and practical to implement.</a:t>
            </a:r>
            <a:endParaRPr sz="1200">
              <a:solidFill>
                <a:schemeClr val="dk1"/>
              </a:solidFill>
              <a:latin typeface="Calibri"/>
              <a:ea typeface="Calibri"/>
              <a:cs typeface="Calibri"/>
              <a:sym typeface="Calibri"/>
            </a:endParaRPr>
          </a:p>
        </p:txBody>
      </p:sp>
      <p:sp>
        <p:nvSpPr>
          <p:cNvPr id="559" name="Google Shape;559;p14"/>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0" name="Google Shape;560;p14"/>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561" name="Google Shape;561;p14"/>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562" name="Google Shape;562;p14"/>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13</a:t>
            </a:r>
            <a:endParaRPr sz="95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567" name="Shape 567"/>
        <p:cNvGrpSpPr/>
        <p:nvPr/>
      </p:nvGrpSpPr>
      <p:grpSpPr>
        <a:xfrm>
          <a:off x="0" y="0"/>
          <a:ext cx="0" cy="0"/>
          <a:chOff x="0" y="0"/>
          <a:chExt cx="0" cy="0"/>
        </a:xfrm>
      </p:grpSpPr>
      <p:sp>
        <p:nvSpPr>
          <p:cNvPr id="568" name="Google Shape;568;p15"/>
          <p:cNvSpPr/>
          <p:nvPr/>
        </p:nvSpPr>
        <p:spPr>
          <a:xfrm>
            <a:off x="777240" y="868680"/>
            <a:ext cx="548640" cy="457200"/>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9" name="Google Shape;569;p15"/>
          <p:cNvSpPr/>
          <p:nvPr/>
        </p:nvSpPr>
        <p:spPr>
          <a:xfrm>
            <a:off x="777240" y="868680"/>
            <a:ext cx="54864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500"/>
              <a:buFont typeface="Georgia"/>
              <a:buNone/>
            </a:pPr>
            <a:r>
              <a:rPr b="1" lang="en-US" sz="1500">
                <a:solidFill>
                  <a:srgbClr val="FFFFFF"/>
                </a:solidFill>
                <a:latin typeface="Georgia"/>
                <a:ea typeface="Georgia"/>
                <a:cs typeface="Georgia"/>
                <a:sym typeface="Georgia"/>
              </a:rPr>
              <a:t>13</a:t>
            </a:r>
            <a:endParaRPr sz="1500">
              <a:solidFill>
                <a:schemeClr val="dk1"/>
              </a:solidFill>
              <a:latin typeface="Calibri"/>
              <a:ea typeface="Calibri"/>
              <a:cs typeface="Calibri"/>
              <a:sym typeface="Calibri"/>
            </a:endParaRPr>
          </a:p>
        </p:txBody>
      </p:sp>
      <p:sp>
        <p:nvSpPr>
          <p:cNvPr id="570" name="Google Shape;570;p15"/>
          <p:cNvSpPr/>
          <p:nvPr/>
        </p:nvSpPr>
        <p:spPr>
          <a:xfrm>
            <a:off x="1545336" y="777240"/>
            <a:ext cx="5239512" cy="64008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121528"/>
              </a:buClr>
              <a:buSzPts val="2100"/>
              <a:buFont typeface="Georgia"/>
              <a:buNone/>
            </a:pPr>
            <a:r>
              <a:rPr b="1" lang="en-US" sz="2100">
                <a:solidFill>
                  <a:srgbClr val="121528"/>
                </a:solidFill>
                <a:latin typeface="Georgia"/>
                <a:ea typeface="Georgia"/>
                <a:cs typeface="Georgia"/>
                <a:sym typeface="Georgia"/>
              </a:rPr>
              <a:t>What should I do next?</a:t>
            </a:r>
            <a:endParaRPr sz="2100">
              <a:solidFill>
                <a:schemeClr val="dk1"/>
              </a:solidFill>
              <a:latin typeface="Calibri"/>
              <a:ea typeface="Calibri"/>
              <a:cs typeface="Calibri"/>
              <a:sym typeface="Calibri"/>
            </a:endParaRPr>
          </a:p>
        </p:txBody>
      </p:sp>
      <p:sp>
        <p:nvSpPr>
          <p:cNvPr id="571" name="Google Shape;571;p15"/>
          <p:cNvSpPr/>
          <p:nvPr/>
        </p:nvSpPr>
        <p:spPr>
          <a:xfrm>
            <a:off x="777240" y="152704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2" name="Google Shape;572;p15"/>
          <p:cNvSpPr/>
          <p:nvPr/>
        </p:nvSpPr>
        <p:spPr>
          <a:xfrm>
            <a:off x="777240" y="1837944"/>
            <a:ext cx="6007608" cy="4114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A simple way to keep track of where you are up to. Work through it at your own pace.</a:t>
            </a:r>
            <a:endParaRPr sz="1230">
              <a:solidFill>
                <a:schemeClr val="dk1"/>
              </a:solidFill>
              <a:latin typeface="Calibri"/>
              <a:ea typeface="Calibri"/>
              <a:cs typeface="Calibri"/>
              <a:sym typeface="Calibri"/>
            </a:endParaRPr>
          </a:p>
        </p:txBody>
      </p:sp>
      <p:sp>
        <p:nvSpPr>
          <p:cNvPr id="573" name="Google Shape;573;p15"/>
          <p:cNvSpPr/>
          <p:nvPr/>
        </p:nvSpPr>
        <p:spPr>
          <a:xfrm>
            <a:off x="777240" y="2267712"/>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4" name="Google Shape;574;p15"/>
          <p:cNvSpPr/>
          <p:nvPr/>
        </p:nvSpPr>
        <p:spPr>
          <a:xfrm>
            <a:off x="896112" y="2436876"/>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5" name="Google Shape;575;p15"/>
          <p:cNvSpPr/>
          <p:nvPr/>
        </p:nvSpPr>
        <p:spPr>
          <a:xfrm>
            <a:off x="1161288" y="2267712"/>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Confirm whether you were married, de facto, or both.</a:t>
            </a:r>
            <a:endParaRPr sz="1150">
              <a:solidFill>
                <a:schemeClr val="dk1"/>
              </a:solidFill>
              <a:latin typeface="Calibri"/>
              <a:ea typeface="Calibri"/>
              <a:cs typeface="Calibri"/>
              <a:sym typeface="Calibri"/>
            </a:endParaRPr>
          </a:p>
        </p:txBody>
      </p:sp>
      <p:sp>
        <p:nvSpPr>
          <p:cNvPr id="576" name="Google Shape;576;p15"/>
          <p:cNvSpPr/>
          <p:nvPr/>
        </p:nvSpPr>
        <p:spPr>
          <a:xfrm>
            <a:off x="777240" y="2834640"/>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7" name="Google Shape;577;p15"/>
          <p:cNvSpPr/>
          <p:nvPr/>
        </p:nvSpPr>
        <p:spPr>
          <a:xfrm>
            <a:off x="896112" y="3003804"/>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8" name="Google Shape;578;p15"/>
          <p:cNvSpPr/>
          <p:nvPr/>
        </p:nvSpPr>
        <p:spPr>
          <a:xfrm>
            <a:off x="1161288" y="2834640"/>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Record the separation date.</a:t>
            </a:r>
            <a:endParaRPr sz="1150">
              <a:solidFill>
                <a:schemeClr val="dk1"/>
              </a:solidFill>
              <a:latin typeface="Calibri"/>
              <a:ea typeface="Calibri"/>
              <a:cs typeface="Calibri"/>
              <a:sym typeface="Calibri"/>
            </a:endParaRPr>
          </a:p>
        </p:txBody>
      </p:sp>
      <p:sp>
        <p:nvSpPr>
          <p:cNvPr id="579" name="Google Shape;579;p15"/>
          <p:cNvSpPr/>
          <p:nvPr/>
        </p:nvSpPr>
        <p:spPr>
          <a:xfrm>
            <a:off x="777240" y="3401568"/>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0" name="Google Shape;580;p15"/>
          <p:cNvSpPr/>
          <p:nvPr/>
        </p:nvSpPr>
        <p:spPr>
          <a:xfrm>
            <a:off x="896112" y="3570732"/>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1" name="Google Shape;581;p15"/>
          <p:cNvSpPr/>
          <p:nvPr/>
        </p:nvSpPr>
        <p:spPr>
          <a:xfrm>
            <a:off x="1161288" y="3401568"/>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Check time limits: 12 months after divorce, 2 years after a de facto separation.</a:t>
            </a:r>
            <a:endParaRPr sz="1150">
              <a:solidFill>
                <a:schemeClr val="dk1"/>
              </a:solidFill>
              <a:latin typeface="Calibri"/>
              <a:ea typeface="Calibri"/>
              <a:cs typeface="Calibri"/>
              <a:sym typeface="Calibri"/>
            </a:endParaRPr>
          </a:p>
        </p:txBody>
      </p:sp>
      <p:sp>
        <p:nvSpPr>
          <p:cNvPr id="582" name="Google Shape;582;p15"/>
          <p:cNvSpPr/>
          <p:nvPr/>
        </p:nvSpPr>
        <p:spPr>
          <a:xfrm>
            <a:off x="777240" y="3968496"/>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3" name="Google Shape;583;p15"/>
          <p:cNvSpPr/>
          <p:nvPr/>
        </p:nvSpPr>
        <p:spPr>
          <a:xfrm>
            <a:off x="896112" y="4137660"/>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4" name="Google Shape;584;p15"/>
          <p:cNvSpPr/>
          <p:nvPr/>
        </p:nvSpPr>
        <p:spPr>
          <a:xfrm>
            <a:off x="1161288" y="3968496"/>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Identify all assets, debts and superannuation.</a:t>
            </a:r>
            <a:endParaRPr sz="1150">
              <a:solidFill>
                <a:schemeClr val="dk1"/>
              </a:solidFill>
              <a:latin typeface="Calibri"/>
              <a:ea typeface="Calibri"/>
              <a:cs typeface="Calibri"/>
              <a:sym typeface="Calibri"/>
            </a:endParaRPr>
          </a:p>
        </p:txBody>
      </p:sp>
      <p:sp>
        <p:nvSpPr>
          <p:cNvPr id="585" name="Google Shape;585;p15"/>
          <p:cNvSpPr/>
          <p:nvPr/>
        </p:nvSpPr>
        <p:spPr>
          <a:xfrm>
            <a:off x="777240" y="4535424"/>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6" name="Google Shape;586;p15"/>
          <p:cNvSpPr/>
          <p:nvPr/>
        </p:nvSpPr>
        <p:spPr>
          <a:xfrm>
            <a:off x="896112" y="4704588"/>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7" name="Google Shape;587;p15"/>
          <p:cNvSpPr/>
          <p:nvPr/>
        </p:nvSpPr>
        <p:spPr>
          <a:xfrm>
            <a:off x="1161288" y="4535424"/>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Gather financial disclosure.</a:t>
            </a:r>
            <a:endParaRPr sz="1150">
              <a:solidFill>
                <a:schemeClr val="dk1"/>
              </a:solidFill>
              <a:latin typeface="Calibri"/>
              <a:ea typeface="Calibri"/>
              <a:cs typeface="Calibri"/>
              <a:sym typeface="Calibri"/>
            </a:endParaRPr>
          </a:p>
        </p:txBody>
      </p:sp>
      <p:sp>
        <p:nvSpPr>
          <p:cNvPr id="588" name="Google Shape;588;p15"/>
          <p:cNvSpPr/>
          <p:nvPr/>
        </p:nvSpPr>
        <p:spPr>
          <a:xfrm>
            <a:off x="777240" y="5102352"/>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9" name="Google Shape;589;p15"/>
          <p:cNvSpPr/>
          <p:nvPr/>
        </p:nvSpPr>
        <p:spPr>
          <a:xfrm>
            <a:off x="896112" y="5271516"/>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0" name="Google Shape;590;p15"/>
          <p:cNvSpPr/>
          <p:nvPr/>
        </p:nvSpPr>
        <p:spPr>
          <a:xfrm>
            <a:off x="1161288" y="5102352"/>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Prepare a property balance sheet.</a:t>
            </a:r>
            <a:endParaRPr sz="1150">
              <a:solidFill>
                <a:schemeClr val="dk1"/>
              </a:solidFill>
              <a:latin typeface="Calibri"/>
              <a:ea typeface="Calibri"/>
              <a:cs typeface="Calibri"/>
              <a:sym typeface="Calibri"/>
            </a:endParaRPr>
          </a:p>
        </p:txBody>
      </p:sp>
      <p:sp>
        <p:nvSpPr>
          <p:cNvPr id="591" name="Google Shape;591;p15"/>
          <p:cNvSpPr/>
          <p:nvPr/>
        </p:nvSpPr>
        <p:spPr>
          <a:xfrm>
            <a:off x="777240" y="5669280"/>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2" name="Google Shape;592;p15"/>
          <p:cNvSpPr/>
          <p:nvPr/>
        </p:nvSpPr>
        <p:spPr>
          <a:xfrm>
            <a:off x="896112" y="5838444"/>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3" name="Google Shape;593;p15"/>
          <p:cNvSpPr/>
          <p:nvPr/>
        </p:nvSpPr>
        <p:spPr>
          <a:xfrm>
            <a:off x="1161288" y="5669280"/>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Obtain values for major assets.</a:t>
            </a:r>
            <a:endParaRPr sz="1150">
              <a:solidFill>
                <a:schemeClr val="dk1"/>
              </a:solidFill>
              <a:latin typeface="Calibri"/>
              <a:ea typeface="Calibri"/>
              <a:cs typeface="Calibri"/>
              <a:sym typeface="Calibri"/>
            </a:endParaRPr>
          </a:p>
        </p:txBody>
      </p:sp>
      <p:sp>
        <p:nvSpPr>
          <p:cNvPr id="594" name="Google Shape;594;p15"/>
          <p:cNvSpPr/>
          <p:nvPr/>
        </p:nvSpPr>
        <p:spPr>
          <a:xfrm>
            <a:off x="777240" y="6236208"/>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5" name="Google Shape;595;p15"/>
          <p:cNvSpPr/>
          <p:nvPr/>
        </p:nvSpPr>
        <p:spPr>
          <a:xfrm>
            <a:off x="896112" y="6405372"/>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6" name="Google Shape;596;p15"/>
          <p:cNvSpPr/>
          <p:nvPr/>
        </p:nvSpPr>
        <p:spPr>
          <a:xfrm>
            <a:off x="1161288" y="6236208"/>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Consider contributions made by each person.</a:t>
            </a:r>
            <a:endParaRPr sz="1150">
              <a:solidFill>
                <a:schemeClr val="dk1"/>
              </a:solidFill>
              <a:latin typeface="Calibri"/>
              <a:ea typeface="Calibri"/>
              <a:cs typeface="Calibri"/>
              <a:sym typeface="Calibri"/>
            </a:endParaRPr>
          </a:p>
        </p:txBody>
      </p:sp>
      <p:sp>
        <p:nvSpPr>
          <p:cNvPr id="597" name="Google Shape;597;p15"/>
          <p:cNvSpPr/>
          <p:nvPr/>
        </p:nvSpPr>
        <p:spPr>
          <a:xfrm>
            <a:off x="3918204" y="2267712"/>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8" name="Google Shape;598;p15"/>
          <p:cNvSpPr/>
          <p:nvPr/>
        </p:nvSpPr>
        <p:spPr>
          <a:xfrm>
            <a:off x="4037076" y="2436876"/>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9" name="Google Shape;599;p15"/>
          <p:cNvSpPr/>
          <p:nvPr/>
        </p:nvSpPr>
        <p:spPr>
          <a:xfrm>
            <a:off x="4302252" y="2267712"/>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Consider future needs, including children, income and housing.</a:t>
            </a:r>
            <a:endParaRPr sz="1150">
              <a:solidFill>
                <a:schemeClr val="dk1"/>
              </a:solidFill>
              <a:latin typeface="Calibri"/>
              <a:ea typeface="Calibri"/>
              <a:cs typeface="Calibri"/>
              <a:sym typeface="Calibri"/>
            </a:endParaRPr>
          </a:p>
        </p:txBody>
      </p:sp>
      <p:sp>
        <p:nvSpPr>
          <p:cNvPr id="600" name="Google Shape;600;p15"/>
          <p:cNvSpPr/>
          <p:nvPr/>
        </p:nvSpPr>
        <p:spPr>
          <a:xfrm>
            <a:off x="3918204" y="2834640"/>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1" name="Google Shape;601;p15"/>
          <p:cNvSpPr/>
          <p:nvPr/>
        </p:nvSpPr>
        <p:spPr>
          <a:xfrm>
            <a:off x="4037076" y="3003804"/>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2" name="Google Shape;602;p15"/>
          <p:cNvSpPr/>
          <p:nvPr/>
        </p:nvSpPr>
        <p:spPr>
          <a:xfrm>
            <a:off x="4302252" y="2834640"/>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Consider whether family violence or economic abuse is relevant.</a:t>
            </a:r>
            <a:endParaRPr sz="1150">
              <a:solidFill>
                <a:schemeClr val="dk1"/>
              </a:solidFill>
              <a:latin typeface="Calibri"/>
              <a:ea typeface="Calibri"/>
              <a:cs typeface="Calibri"/>
              <a:sym typeface="Calibri"/>
            </a:endParaRPr>
          </a:p>
        </p:txBody>
      </p:sp>
      <p:sp>
        <p:nvSpPr>
          <p:cNvPr id="603" name="Google Shape;603;p15"/>
          <p:cNvSpPr/>
          <p:nvPr/>
        </p:nvSpPr>
        <p:spPr>
          <a:xfrm>
            <a:off x="3918204" y="3401568"/>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4" name="Google Shape;604;p15"/>
          <p:cNvSpPr/>
          <p:nvPr/>
        </p:nvSpPr>
        <p:spPr>
          <a:xfrm>
            <a:off x="4037076" y="3570732"/>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5" name="Google Shape;605;p15"/>
          <p:cNvSpPr/>
          <p:nvPr/>
        </p:nvSpPr>
        <p:spPr>
          <a:xfrm>
            <a:off x="4302252" y="3401568"/>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Work out what happens to the family home.</a:t>
            </a:r>
            <a:endParaRPr sz="1150">
              <a:solidFill>
                <a:schemeClr val="dk1"/>
              </a:solidFill>
              <a:latin typeface="Calibri"/>
              <a:ea typeface="Calibri"/>
              <a:cs typeface="Calibri"/>
              <a:sym typeface="Calibri"/>
            </a:endParaRPr>
          </a:p>
        </p:txBody>
      </p:sp>
      <p:sp>
        <p:nvSpPr>
          <p:cNvPr id="606" name="Google Shape;606;p15"/>
          <p:cNvSpPr/>
          <p:nvPr/>
        </p:nvSpPr>
        <p:spPr>
          <a:xfrm>
            <a:off x="3918204" y="3968496"/>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7" name="Google Shape;607;p15"/>
          <p:cNvSpPr/>
          <p:nvPr/>
        </p:nvSpPr>
        <p:spPr>
          <a:xfrm>
            <a:off x="4037076" y="4137660"/>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8" name="Google Shape;608;p15"/>
          <p:cNvSpPr/>
          <p:nvPr/>
        </p:nvSpPr>
        <p:spPr>
          <a:xfrm>
            <a:off x="4302252" y="3968496"/>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Check borrowing and refinancing capacity.</a:t>
            </a:r>
            <a:endParaRPr sz="1150">
              <a:solidFill>
                <a:schemeClr val="dk1"/>
              </a:solidFill>
              <a:latin typeface="Calibri"/>
              <a:ea typeface="Calibri"/>
              <a:cs typeface="Calibri"/>
              <a:sym typeface="Calibri"/>
            </a:endParaRPr>
          </a:p>
        </p:txBody>
      </p:sp>
      <p:sp>
        <p:nvSpPr>
          <p:cNvPr id="609" name="Google Shape;609;p15"/>
          <p:cNvSpPr/>
          <p:nvPr/>
        </p:nvSpPr>
        <p:spPr>
          <a:xfrm>
            <a:off x="3918204" y="4535424"/>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0" name="Google Shape;610;p15"/>
          <p:cNvSpPr/>
          <p:nvPr/>
        </p:nvSpPr>
        <p:spPr>
          <a:xfrm>
            <a:off x="4037076" y="4704588"/>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1" name="Google Shape;611;p15"/>
          <p:cNvSpPr/>
          <p:nvPr/>
        </p:nvSpPr>
        <p:spPr>
          <a:xfrm>
            <a:off x="4302252" y="4535424"/>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Consider superannuation.</a:t>
            </a:r>
            <a:endParaRPr sz="1150">
              <a:solidFill>
                <a:schemeClr val="dk1"/>
              </a:solidFill>
              <a:latin typeface="Calibri"/>
              <a:ea typeface="Calibri"/>
              <a:cs typeface="Calibri"/>
              <a:sym typeface="Calibri"/>
            </a:endParaRPr>
          </a:p>
        </p:txBody>
      </p:sp>
      <p:sp>
        <p:nvSpPr>
          <p:cNvPr id="612" name="Google Shape;612;p15"/>
          <p:cNvSpPr/>
          <p:nvPr/>
        </p:nvSpPr>
        <p:spPr>
          <a:xfrm>
            <a:off x="3918204" y="5102352"/>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3" name="Google Shape;613;p15"/>
          <p:cNvSpPr/>
          <p:nvPr/>
        </p:nvSpPr>
        <p:spPr>
          <a:xfrm>
            <a:off x="4037076" y="5271516"/>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4" name="Google Shape;614;p15"/>
          <p:cNvSpPr/>
          <p:nvPr/>
        </p:nvSpPr>
        <p:spPr>
          <a:xfrm>
            <a:off x="4302252" y="5102352"/>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Consider tax, sale costs and transfer costs.</a:t>
            </a:r>
            <a:endParaRPr sz="1150">
              <a:solidFill>
                <a:schemeClr val="dk1"/>
              </a:solidFill>
              <a:latin typeface="Calibri"/>
              <a:ea typeface="Calibri"/>
              <a:cs typeface="Calibri"/>
              <a:sym typeface="Calibri"/>
            </a:endParaRPr>
          </a:p>
        </p:txBody>
      </p:sp>
      <p:sp>
        <p:nvSpPr>
          <p:cNvPr id="615" name="Google Shape;615;p15"/>
          <p:cNvSpPr/>
          <p:nvPr/>
        </p:nvSpPr>
        <p:spPr>
          <a:xfrm>
            <a:off x="3918204" y="5669280"/>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6" name="Google Shape;616;p15"/>
          <p:cNvSpPr/>
          <p:nvPr/>
        </p:nvSpPr>
        <p:spPr>
          <a:xfrm>
            <a:off x="4037076" y="5838444"/>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7" name="Google Shape;617;p15"/>
          <p:cNvSpPr/>
          <p:nvPr/>
        </p:nvSpPr>
        <p:spPr>
          <a:xfrm>
            <a:off x="4302252" y="5669280"/>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Make sure any agreement is properly documented.</a:t>
            </a:r>
            <a:endParaRPr sz="1150">
              <a:solidFill>
                <a:schemeClr val="dk1"/>
              </a:solidFill>
              <a:latin typeface="Calibri"/>
              <a:ea typeface="Calibri"/>
              <a:cs typeface="Calibri"/>
              <a:sym typeface="Calibri"/>
            </a:endParaRPr>
          </a:p>
        </p:txBody>
      </p:sp>
      <p:sp>
        <p:nvSpPr>
          <p:cNvPr id="618" name="Google Shape;618;p15"/>
          <p:cNvSpPr/>
          <p:nvPr/>
        </p:nvSpPr>
        <p:spPr>
          <a:xfrm>
            <a:off x="3918204" y="6236208"/>
            <a:ext cx="2866644" cy="493776"/>
          </a:xfrm>
          <a:prstGeom prst="rect">
            <a:avLst/>
          </a:prstGeom>
          <a:solidFill>
            <a:srgbClr val="F6F4E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9" name="Google Shape;619;p15"/>
          <p:cNvSpPr/>
          <p:nvPr/>
        </p:nvSpPr>
        <p:spPr>
          <a:xfrm>
            <a:off x="4037076" y="6405372"/>
            <a:ext cx="155448" cy="155448"/>
          </a:xfrm>
          <a:prstGeom prst="rect">
            <a:avLst/>
          </a:prstGeom>
          <a:solidFill>
            <a:srgbClr val="FFFFFF"/>
          </a:solidFill>
          <a:ln cap="flat" cmpd="sng" w="15875">
            <a:solidFill>
              <a:srgbClr val="D3B26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0" name="Google Shape;620;p15"/>
          <p:cNvSpPr/>
          <p:nvPr/>
        </p:nvSpPr>
        <p:spPr>
          <a:xfrm>
            <a:off x="4302252" y="6236208"/>
            <a:ext cx="2363724" cy="493776"/>
          </a:xfrm>
          <a:prstGeom prst="rect">
            <a:avLst/>
          </a:prstGeom>
          <a:noFill/>
          <a:ln>
            <a:noFill/>
          </a:ln>
        </p:spPr>
        <p:txBody>
          <a:bodyPr anchorCtr="0" anchor="ctr" bIns="45700" lIns="91425" spcFirstLastPara="1" rIns="91425" wrap="square" tIns="45700">
            <a:noAutofit/>
          </a:bodyPr>
          <a:lstStyle/>
          <a:p>
            <a:pPr indent="0" lvl="0" marL="0" marR="0" rtl="0" algn="l">
              <a:lnSpc>
                <a:spcPct val="130434"/>
              </a:lnSpc>
              <a:spcBef>
                <a:spcPts val="0"/>
              </a:spcBef>
              <a:spcAft>
                <a:spcPts val="0"/>
              </a:spcAft>
              <a:buClr>
                <a:srgbClr val="2E3145"/>
              </a:buClr>
              <a:buSzPts val="1150"/>
              <a:buFont typeface="Calibri"/>
              <a:buNone/>
            </a:pPr>
            <a:r>
              <a:rPr lang="en-US" sz="1150">
                <a:solidFill>
                  <a:srgbClr val="2E3145"/>
                </a:solidFill>
                <a:latin typeface="Calibri"/>
                <a:ea typeface="Calibri"/>
                <a:cs typeface="Calibri"/>
                <a:sym typeface="Calibri"/>
              </a:rPr>
              <a:t>Do not finalise until the practical steps are clear.</a:t>
            </a:r>
            <a:endParaRPr sz="1150">
              <a:solidFill>
                <a:schemeClr val="dk1"/>
              </a:solidFill>
              <a:latin typeface="Calibri"/>
              <a:ea typeface="Calibri"/>
              <a:cs typeface="Calibri"/>
              <a:sym typeface="Calibri"/>
            </a:endParaRPr>
          </a:p>
        </p:txBody>
      </p:sp>
      <p:sp>
        <p:nvSpPr>
          <p:cNvPr id="621" name="Google Shape;621;p15"/>
          <p:cNvSpPr/>
          <p:nvPr/>
        </p:nvSpPr>
        <p:spPr>
          <a:xfrm>
            <a:off x="777240" y="7095744"/>
            <a:ext cx="6007608" cy="1097280"/>
          </a:xfrm>
          <a:prstGeom prst="rect">
            <a:avLst/>
          </a:prstGeom>
          <a:solidFill>
            <a:srgbClr val="F1F2E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2" name="Google Shape;622;p15"/>
          <p:cNvSpPr/>
          <p:nvPr/>
        </p:nvSpPr>
        <p:spPr>
          <a:xfrm>
            <a:off x="777240" y="7095744"/>
            <a:ext cx="6007608" cy="45720"/>
          </a:xfrm>
          <a:prstGeom prst="rect">
            <a:avLst/>
          </a:prstGeom>
          <a:solidFill>
            <a:srgbClr val="A8A89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3" name="Google Shape;623;p15"/>
          <p:cNvSpPr/>
          <p:nvPr/>
        </p:nvSpPr>
        <p:spPr>
          <a:xfrm>
            <a:off x="1069848" y="7370064"/>
            <a:ext cx="5367528" cy="23774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A8A89E"/>
              </a:buClr>
              <a:buSzPts val="1000"/>
              <a:buFont typeface="Calibri"/>
              <a:buNone/>
            </a:pPr>
            <a:r>
              <a:rPr b="1" lang="en-US" sz="1000">
                <a:solidFill>
                  <a:srgbClr val="A8A89E"/>
                </a:solidFill>
                <a:latin typeface="Calibri"/>
                <a:ea typeface="Calibri"/>
                <a:cs typeface="Calibri"/>
                <a:sym typeface="Calibri"/>
              </a:rPr>
              <a:t>IN PRACTICE</a:t>
            </a:r>
            <a:endParaRPr sz="1000">
              <a:solidFill>
                <a:schemeClr val="dk1"/>
              </a:solidFill>
              <a:latin typeface="Calibri"/>
              <a:ea typeface="Calibri"/>
              <a:cs typeface="Calibri"/>
              <a:sym typeface="Calibri"/>
            </a:endParaRPr>
          </a:p>
        </p:txBody>
      </p:sp>
      <p:sp>
        <p:nvSpPr>
          <p:cNvPr id="624" name="Google Shape;624;p15"/>
          <p:cNvSpPr/>
          <p:nvPr/>
        </p:nvSpPr>
        <p:spPr>
          <a:xfrm>
            <a:off x="1069848" y="7644384"/>
            <a:ext cx="5367528" cy="320040"/>
          </a:xfrm>
          <a:prstGeom prst="rect">
            <a:avLst/>
          </a:prstGeom>
          <a:noFill/>
          <a:ln>
            <a:noFill/>
          </a:ln>
        </p:spPr>
        <p:txBody>
          <a:bodyPr anchorCtr="0" anchor="t" bIns="45700" lIns="91425" spcFirstLastPara="1" rIns="91425" wrap="square" tIns="45700">
            <a:noAutofit/>
          </a:bodyPr>
          <a:lstStyle/>
          <a:p>
            <a:pPr indent="0" lvl="0" marL="0" marR="0" rtl="0" algn="l">
              <a:lnSpc>
                <a:spcPct val="145454"/>
              </a:lnSpc>
              <a:spcBef>
                <a:spcPts val="0"/>
              </a:spcBef>
              <a:spcAft>
                <a:spcPts val="0"/>
              </a:spcAft>
              <a:buClr>
                <a:srgbClr val="2E3145"/>
              </a:buClr>
              <a:buSzPts val="1100"/>
              <a:buFont typeface="Calibri"/>
              <a:buNone/>
            </a:pPr>
            <a:r>
              <a:rPr lang="en-US" sz="1100">
                <a:solidFill>
                  <a:srgbClr val="2E3145"/>
                </a:solidFill>
                <a:latin typeface="Calibri"/>
                <a:ea typeface="Calibri"/>
                <a:cs typeface="Calibri"/>
                <a:sym typeface="Calibri"/>
              </a:rPr>
              <a:t>You do not need every answer before you get advice. Ticking off even the first few items will make your first conversation far more useful.</a:t>
            </a:r>
            <a:endParaRPr sz="1100">
              <a:solidFill>
                <a:schemeClr val="dk1"/>
              </a:solidFill>
              <a:latin typeface="Calibri"/>
              <a:ea typeface="Calibri"/>
              <a:cs typeface="Calibri"/>
              <a:sym typeface="Calibri"/>
            </a:endParaRPr>
          </a:p>
        </p:txBody>
      </p:sp>
      <p:sp>
        <p:nvSpPr>
          <p:cNvPr id="625" name="Google Shape;625;p15"/>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6" name="Google Shape;626;p15"/>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627" name="Google Shape;627;p15"/>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628" name="Google Shape;628;p15"/>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14</a:t>
            </a:r>
            <a:endParaRPr sz="95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633" name="Shape 633"/>
        <p:cNvGrpSpPr/>
        <p:nvPr/>
      </p:nvGrpSpPr>
      <p:grpSpPr>
        <a:xfrm>
          <a:off x="0" y="0"/>
          <a:ext cx="0" cy="0"/>
          <a:chOff x="0" y="0"/>
          <a:chExt cx="0" cy="0"/>
        </a:xfrm>
      </p:grpSpPr>
      <p:sp>
        <p:nvSpPr>
          <p:cNvPr id="634" name="Google Shape;634;p16"/>
          <p:cNvSpPr/>
          <p:nvPr/>
        </p:nvSpPr>
        <p:spPr>
          <a:xfrm>
            <a:off x="777240" y="868680"/>
            <a:ext cx="6007608" cy="914400"/>
          </a:xfrm>
          <a:prstGeom prst="rect">
            <a:avLst/>
          </a:prstGeom>
          <a:noFill/>
          <a:ln>
            <a:noFill/>
          </a:ln>
        </p:spPr>
        <p:txBody>
          <a:bodyPr anchorCtr="0" anchor="t" bIns="45700" lIns="91425" spcFirstLastPara="1" rIns="91425" wrap="square" tIns="45700">
            <a:noAutofit/>
          </a:bodyPr>
          <a:lstStyle/>
          <a:p>
            <a:pPr indent="0" lvl="0" marL="0" marR="0" rtl="0" algn="l">
              <a:lnSpc>
                <a:spcPct val="139130"/>
              </a:lnSpc>
              <a:spcBef>
                <a:spcPts val="0"/>
              </a:spcBef>
              <a:spcAft>
                <a:spcPts val="0"/>
              </a:spcAft>
              <a:buClr>
                <a:srgbClr val="121528"/>
              </a:buClr>
              <a:buSzPts val="2300"/>
              <a:buFont typeface="Georgia"/>
              <a:buNone/>
            </a:pPr>
            <a:r>
              <a:rPr b="1" lang="en-US" sz="2300">
                <a:solidFill>
                  <a:srgbClr val="121528"/>
                </a:solidFill>
                <a:latin typeface="Georgia"/>
                <a:ea typeface="Georgia"/>
                <a:cs typeface="Georgia"/>
                <a:sym typeface="Georgia"/>
              </a:rPr>
              <a:t>Where to start with your property settlement</a:t>
            </a:r>
            <a:endParaRPr sz="2300">
              <a:solidFill>
                <a:schemeClr val="dk1"/>
              </a:solidFill>
              <a:latin typeface="Calibri"/>
              <a:ea typeface="Calibri"/>
              <a:cs typeface="Calibri"/>
              <a:sym typeface="Calibri"/>
            </a:endParaRPr>
          </a:p>
        </p:txBody>
      </p:sp>
      <p:sp>
        <p:nvSpPr>
          <p:cNvPr id="635" name="Google Shape;635;p16"/>
          <p:cNvSpPr/>
          <p:nvPr/>
        </p:nvSpPr>
        <p:spPr>
          <a:xfrm>
            <a:off x="777240" y="1801368"/>
            <a:ext cx="1005840" cy="41148"/>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36" name="Google Shape;636;p16"/>
          <p:cNvSpPr/>
          <p:nvPr/>
        </p:nvSpPr>
        <p:spPr>
          <a:xfrm>
            <a:off x="777240" y="2112264"/>
            <a:ext cx="6007608" cy="6400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Property settlement can feel overwhelming at first, especially when the family home, children, finances and future plans are all connected.</a:t>
            </a:r>
            <a:endParaRPr sz="1230">
              <a:solidFill>
                <a:schemeClr val="dk1"/>
              </a:solidFill>
              <a:latin typeface="Calibri"/>
              <a:ea typeface="Calibri"/>
              <a:cs typeface="Calibri"/>
              <a:sym typeface="Calibri"/>
            </a:endParaRPr>
          </a:p>
        </p:txBody>
      </p:sp>
      <p:pic>
        <p:nvPicPr>
          <p:cNvPr descr="input/files/file_067bd6ad/images/1.png" id="637" name="Google Shape;637;p16"/>
          <p:cNvPicPr preferRelativeResize="0"/>
          <p:nvPr/>
        </p:nvPicPr>
        <p:blipFill rotWithShape="1">
          <a:blip r:embed="rId3">
            <a:alphaModFix/>
          </a:blip>
          <a:srcRect b="0" l="0" r="0" t="0"/>
          <a:stretch/>
        </p:blipFill>
        <p:spPr>
          <a:xfrm>
            <a:off x="777240" y="2798064"/>
            <a:ext cx="4206240" cy="2341364"/>
          </a:xfrm>
          <a:prstGeom prst="rect">
            <a:avLst/>
          </a:prstGeom>
          <a:noFill/>
          <a:ln>
            <a:noFill/>
          </a:ln>
        </p:spPr>
      </p:pic>
      <p:sp>
        <p:nvSpPr>
          <p:cNvPr id="638" name="Google Shape;638;p16"/>
          <p:cNvSpPr/>
          <p:nvPr/>
        </p:nvSpPr>
        <p:spPr>
          <a:xfrm>
            <a:off x="777240" y="5340596"/>
            <a:ext cx="6007608" cy="36576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The process becomes easier to manage when the issues are broken down clearly:</a:t>
            </a:r>
            <a:endParaRPr sz="1230">
              <a:solidFill>
                <a:schemeClr val="dk1"/>
              </a:solidFill>
              <a:latin typeface="Calibri"/>
              <a:ea typeface="Calibri"/>
              <a:cs typeface="Calibri"/>
              <a:sym typeface="Calibri"/>
            </a:endParaRPr>
          </a:p>
        </p:txBody>
      </p:sp>
      <p:sp>
        <p:nvSpPr>
          <p:cNvPr id="639" name="Google Shape;639;p16"/>
          <p:cNvSpPr/>
          <p:nvPr/>
        </p:nvSpPr>
        <p:spPr>
          <a:xfrm>
            <a:off x="804672" y="582980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0" name="Google Shape;640;p16"/>
          <p:cNvSpPr/>
          <p:nvPr/>
        </p:nvSpPr>
        <p:spPr>
          <a:xfrm>
            <a:off x="1033272" y="5706356"/>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is in the property pool?</a:t>
            </a:r>
            <a:endParaRPr sz="1200">
              <a:solidFill>
                <a:schemeClr val="dk1"/>
              </a:solidFill>
              <a:latin typeface="Calibri"/>
              <a:ea typeface="Calibri"/>
              <a:cs typeface="Calibri"/>
              <a:sym typeface="Calibri"/>
            </a:endParaRPr>
          </a:p>
        </p:txBody>
      </p:sp>
      <p:sp>
        <p:nvSpPr>
          <p:cNvPr id="641" name="Google Shape;641;p16"/>
          <p:cNvSpPr/>
          <p:nvPr/>
        </p:nvSpPr>
        <p:spPr>
          <a:xfrm>
            <a:off x="804672" y="6158984"/>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2" name="Google Shape;642;p16"/>
          <p:cNvSpPr/>
          <p:nvPr/>
        </p:nvSpPr>
        <p:spPr>
          <a:xfrm>
            <a:off x="1033272" y="6035540"/>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is everything worth?</a:t>
            </a:r>
            <a:endParaRPr sz="1200">
              <a:solidFill>
                <a:schemeClr val="dk1"/>
              </a:solidFill>
              <a:latin typeface="Calibri"/>
              <a:ea typeface="Calibri"/>
              <a:cs typeface="Calibri"/>
              <a:sym typeface="Calibri"/>
            </a:endParaRPr>
          </a:p>
        </p:txBody>
      </p:sp>
      <p:sp>
        <p:nvSpPr>
          <p:cNvPr id="643" name="Google Shape;643;p16"/>
          <p:cNvSpPr/>
          <p:nvPr/>
        </p:nvSpPr>
        <p:spPr>
          <a:xfrm>
            <a:off x="804672" y="6488168"/>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4" name="Google Shape;644;p16"/>
          <p:cNvSpPr/>
          <p:nvPr/>
        </p:nvSpPr>
        <p:spPr>
          <a:xfrm>
            <a:off x="1033272" y="6364724"/>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did each person contribute?</a:t>
            </a:r>
            <a:endParaRPr sz="1200">
              <a:solidFill>
                <a:schemeClr val="dk1"/>
              </a:solidFill>
              <a:latin typeface="Calibri"/>
              <a:ea typeface="Calibri"/>
              <a:cs typeface="Calibri"/>
              <a:sym typeface="Calibri"/>
            </a:endParaRPr>
          </a:p>
        </p:txBody>
      </p:sp>
      <p:sp>
        <p:nvSpPr>
          <p:cNvPr id="645" name="Google Shape;645;p16"/>
          <p:cNvSpPr/>
          <p:nvPr/>
        </p:nvSpPr>
        <p:spPr>
          <a:xfrm>
            <a:off x="804672" y="6817352"/>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6" name="Google Shape;646;p16"/>
          <p:cNvSpPr/>
          <p:nvPr/>
        </p:nvSpPr>
        <p:spPr>
          <a:xfrm>
            <a:off x="1033272" y="6693908"/>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does each person need moving forward?</a:t>
            </a:r>
            <a:endParaRPr sz="1200">
              <a:solidFill>
                <a:schemeClr val="dk1"/>
              </a:solidFill>
              <a:latin typeface="Calibri"/>
              <a:ea typeface="Calibri"/>
              <a:cs typeface="Calibri"/>
              <a:sym typeface="Calibri"/>
            </a:endParaRPr>
          </a:p>
        </p:txBody>
      </p:sp>
      <p:sp>
        <p:nvSpPr>
          <p:cNvPr id="647" name="Google Shape;647;p16"/>
          <p:cNvSpPr/>
          <p:nvPr/>
        </p:nvSpPr>
        <p:spPr>
          <a:xfrm>
            <a:off x="804672" y="7146536"/>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8" name="Google Shape;648;p16"/>
          <p:cNvSpPr/>
          <p:nvPr/>
        </p:nvSpPr>
        <p:spPr>
          <a:xfrm>
            <a:off x="1033272" y="7023092"/>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What outcome is fair and practical?</a:t>
            </a:r>
            <a:endParaRPr sz="1200">
              <a:solidFill>
                <a:schemeClr val="dk1"/>
              </a:solidFill>
              <a:latin typeface="Calibri"/>
              <a:ea typeface="Calibri"/>
              <a:cs typeface="Calibri"/>
              <a:sym typeface="Calibri"/>
            </a:endParaRPr>
          </a:p>
        </p:txBody>
      </p:sp>
      <p:sp>
        <p:nvSpPr>
          <p:cNvPr id="649" name="Google Shape;649;p16"/>
          <p:cNvSpPr/>
          <p:nvPr/>
        </p:nvSpPr>
        <p:spPr>
          <a:xfrm>
            <a:off x="804672" y="7475720"/>
            <a:ext cx="82296" cy="82296"/>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50" name="Google Shape;650;p16"/>
          <p:cNvSpPr/>
          <p:nvPr/>
        </p:nvSpPr>
        <p:spPr>
          <a:xfrm>
            <a:off x="1033272" y="7352276"/>
            <a:ext cx="5715000" cy="329184"/>
          </a:xfrm>
          <a:prstGeom prst="rect">
            <a:avLst/>
          </a:prstGeom>
          <a:noFill/>
          <a:ln>
            <a:noFill/>
          </a:ln>
        </p:spPr>
        <p:txBody>
          <a:bodyPr anchorCtr="0" anchor="t" bIns="45700" lIns="91425" spcFirstLastPara="1" rIns="91425" wrap="square" tIns="45700">
            <a:noAutofit/>
          </a:bodyPr>
          <a:lstStyle/>
          <a:p>
            <a:pPr indent="0" lvl="0" marL="0" marR="0" rtl="0" algn="l">
              <a:lnSpc>
                <a:spcPct val="135000"/>
              </a:lnSpc>
              <a:spcBef>
                <a:spcPts val="0"/>
              </a:spcBef>
              <a:spcAft>
                <a:spcPts val="0"/>
              </a:spcAft>
              <a:buClr>
                <a:srgbClr val="2E3145"/>
              </a:buClr>
              <a:buSzPts val="1200"/>
              <a:buFont typeface="Calibri"/>
              <a:buNone/>
            </a:pPr>
            <a:r>
              <a:rPr lang="en-US" sz="1200">
                <a:solidFill>
                  <a:srgbClr val="2E3145"/>
                </a:solidFill>
                <a:latin typeface="Calibri"/>
                <a:ea typeface="Calibri"/>
                <a:cs typeface="Calibri"/>
                <a:sym typeface="Calibri"/>
              </a:rPr>
              <a:t>How will the agreement be properly documented?</a:t>
            </a:r>
            <a:endParaRPr sz="1200">
              <a:solidFill>
                <a:schemeClr val="dk1"/>
              </a:solidFill>
              <a:latin typeface="Calibri"/>
              <a:ea typeface="Calibri"/>
              <a:cs typeface="Calibri"/>
              <a:sym typeface="Calibri"/>
            </a:endParaRPr>
          </a:p>
        </p:txBody>
      </p:sp>
      <p:sp>
        <p:nvSpPr>
          <p:cNvPr id="651" name="Google Shape;651;p16"/>
          <p:cNvSpPr/>
          <p:nvPr/>
        </p:nvSpPr>
        <p:spPr>
          <a:xfrm>
            <a:off x="777240" y="7882628"/>
            <a:ext cx="6007608" cy="640080"/>
          </a:xfrm>
          <a:prstGeom prst="rect">
            <a:avLst/>
          </a:prstGeom>
          <a:noFill/>
          <a:ln>
            <a:noFill/>
          </a:ln>
        </p:spPr>
        <p:txBody>
          <a:bodyPr anchorCtr="0" anchor="t" bIns="45700" lIns="91425" spcFirstLastPara="1" rIns="91425" wrap="square" tIns="45700">
            <a:noAutofit/>
          </a:bodyPr>
          <a:lstStyle/>
          <a:p>
            <a:pPr indent="0" lvl="0" marL="0" marR="0" rtl="0" algn="l">
              <a:lnSpc>
                <a:spcPct val="155040"/>
              </a:lnSpc>
              <a:spcBef>
                <a:spcPts val="0"/>
              </a:spcBef>
              <a:spcAft>
                <a:spcPts val="0"/>
              </a:spcAft>
              <a:buClr>
                <a:srgbClr val="2E3145"/>
              </a:buClr>
              <a:buSzPts val="1230"/>
              <a:buFont typeface="Calibri"/>
              <a:buNone/>
            </a:pPr>
            <a:r>
              <a:rPr lang="en-US" sz="1230">
                <a:solidFill>
                  <a:srgbClr val="2E3145"/>
                </a:solidFill>
                <a:latin typeface="Calibri"/>
                <a:ea typeface="Calibri"/>
                <a:cs typeface="Calibri"/>
                <a:sym typeface="Calibri"/>
              </a:rPr>
              <a:t>You do not need to have everything worked out before seeking advice. Often, the first step is simply understanding your options and what information is needed.</a:t>
            </a:r>
            <a:endParaRPr sz="1230">
              <a:solidFill>
                <a:schemeClr val="dk1"/>
              </a:solidFill>
              <a:latin typeface="Calibri"/>
              <a:ea typeface="Calibri"/>
              <a:cs typeface="Calibri"/>
              <a:sym typeface="Calibri"/>
            </a:endParaRPr>
          </a:p>
        </p:txBody>
      </p:sp>
      <p:sp>
        <p:nvSpPr>
          <p:cNvPr id="652" name="Google Shape;652;p16"/>
          <p:cNvSpPr/>
          <p:nvPr/>
        </p:nvSpPr>
        <p:spPr>
          <a:xfrm>
            <a:off x="777240" y="8705588"/>
            <a:ext cx="6007608" cy="960120"/>
          </a:xfrm>
          <a:prstGeom prst="rect">
            <a:avLst/>
          </a:prstGeom>
          <a:solidFill>
            <a:srgbClr val="F7F0D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53" name="Google Shape;653;p16"/>
          <p:cNvSpPr/>
          <p:nvPr/>
        </p:nvSpPr>
        <p:spPr>
          <a:xfrm>
            <a:off x="777240" y="8705588"/>
            <a:ext cx="64008" cy="960120"/>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54" name="Google Shape;654;p16"/>
          <p:cNvSpPr/>
          <p:nvPr/>
        </p:nvSpPr>
        <p:spPr>
          <a:xfrm>
            <a:off x="1088136" y="8760452"/>
            <a:ext cx="5385816" cy="85039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rgbClr val="121528"/>
              </a:buClr>
              <a:buSzPts val="1200"/>
              <a:buFont typeface="Georgia"/>
              <a:buNone/>
            </a:pPr>
            <a:r>
              <a:rPr i="1" lang="en-US" sz="1200">
                <a:solidFill>
                  <a:srgbClr val="121528"/>
                </a:solidFill>
                <a:latin typeface="Georgia"/>
                <a:ea typeface="Georgia"/>
                <a:cs typeface="Georgia"/>
                <a:sym typeface="Georgia"/>
              </a:rPr>
              <a:t>Good advice early can help you avoid mistakes, understand your position and make clearer decisions about your future.</a:t>
            </a:r>
            <a:endParaRPr sz="1200">
              <a:solidFill>
                <a:schemeClr val="dk1"/>
              </a:solidFill>
              <a:latin typeface="Calibri"/>
              <a:ea typeface="Calibri"/>
              <a:cs typeface="Calibri"/>
              <a:sym typeface="Calibri"/>
            </a:endParaRPr>
          </a:p>
        </p:txBody>
      </p:sp>
      <p:sp>
        <p:nvSpPr>
          <p:cNvPr id="655" name="Google Shape;655;p16"/>
          <p:cNvSpPr/>
          <p:nvPr/>
        </p:nvSpPr>
        <p:spPr>
          <a:xfrm>
            <a:off x="0" y="0"/>
            <a:ext cx="146304" cy="10689336"/>
          </a:xfrm>
          <a:prstGeom prst="rect">
            <a:avLst/>
          </a:prstGeom>
          <a:solidFill>
            <a:srgbClr val="1215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56" name="Google Shape;656;p16"/>
          <p:cNvSpPr/>
          <p:nvPr/>
        </p:nvSpPr>
        <p:spPr>
          <a:xfrm>
            <a:off x="777240" y="10012680"/>
            <a:ext cx="5184648" cy="27432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Stratus Legal Group  |  Victoria, Australia  |  August 2026</a:t>
            </a:r>
            <a:endParaRPr sz="950">
              <a:solidFill>
                <a:schemeClr val="dk1"/>
              </a:solidFill>
              <a:latin typeface="Calibri"/>
              <a:ea typeface="Calibri"/>
              <a:cs typeface="Calibri"/>
              <a:sym typeface="Calibri"/>
            </a:endParaRPr>
          </a:p>
        </p:txBody>
      </p:sp>
      <p:cxnSp>
        <p:nvCxnSpPr>
          <p:cNvPr id="657" name="Google Shape;657;p16"/>
          <p:cNvCxnSpPr/>
          <p:nvPr/>
        </p:nvCxnSpPr>
        <p:spPr>
          <a:xfrm>
            <a:off x="777240" y="9976104"/>
            <a:ext cx="6007608" cy="0"/>
          </a:xfrm>
          <a:prstGeom prst="straightConnector1">
            <a:avLst/>
          </a:prstGeom>
          <a:noFill/>
          <a:ln cap="flat" cmpd="sng" w="9525">
            <a:solidFill>
              <a:srgbClr val="E3E1DC"/>
            </a:solidFill>
            <a:prstDash val="solid"/>
            <a:round/>
            <a:headEnd len="sm" w="sm" type="none"/>
            <a:tailEnd len="sm" w="sm" type="none"/>
          </a:ln>
        </p:spPr>
      </p:cxnSp>
      <p:sp>
        <p:nvSpPr>
          <p:cNvPr id="658" name="Google Shape;658;p16"/>
          <p:cNvSpPr/>
          <p:nvPr/>
        </p:nvSpPr>
        <p:spPr>
          <a:xfrm>
            <a:off x="6144768" y="10012680"/>
            <a:ext cx="640080" cy="274320"/>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rgbClr val="8D90A3"/>
              </a:buClr>
              <a:buSzPts val="950"/>
              <a:buFont typeface="Calibri"/>
              <a:buNone/>
            </a:pPr>
            <a:r>
              <a:rPr lang="en-US" sz="950">
                <a:solidFill>
                  <a:srgbClr val="8D90A3"/>
                </a:solidFill>
                <a:latin typeface="Calibri"/>
                <a:ea typeface="Calibri"/>
                <a:cs typeface="Calibri"/>
                <a:sym typeface="Calibri"/>
              </a:rPr>
              <a:t>15</a:t>
            </a:r>
            <a:endParaRPr sz="95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21528"/>
        </a:solidFill>
      </p:bgPr>
    </p:bg>
    <p:spTree>
      <p:nvGrpSpPr>
        <p:cNvPr id="663" name="Shape 663"/>
        <p:cNvGrpSpPr/>
        <p:nvPr/>
      </p:nvGrpSpPr>
      <p:grpSpPr>
        <a:xfrm>
          <a:off x="0" y="0"/>
          <a:ext cx="0" cy="0"/>
          <a:chOff x="0" y="0"/>
          <a:chExt cx="0" cy="0"/>
        </a:xfrm>
      </p:grpSpPr>
      <p:sp>
        <p:nvSpPr>
          <p:cNvPr id="664" name="Google Shape;664;p17"/>
          <p:cNvSpPr/>
          <p:nvPr/>
        </p:nvSpPr>
        <p:spPr>
          <a:xfrm>
            <a:off x="-2011680" y="-1828800"/>
            <a:ext cx="5120640" cy="5120640"/>
          </a:xfrm>
          <a:prstGeom prst="ellipse">
            <a:avLst/>
          </a:prstGeom>
          <a:solidFill>
            <a:srgbClr val="1B1F3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5" name="Google Shape;665;p17"/>
          <p:cNvSpPr/>
          <p:nvPr/>
        </p:nvSpPr>
        <p:spPr>
          <a:xfrm>
            <a:off x="4572000" y="7680960"/>
            <a:ext cx="4023360" cy="4023360"/>
          </a:xfrm>
          <a:prstGeom prst="ellipse">
            <a:avLst/>
          </a:prstGeom>
          <a:solidFill>
            <a:srgbClr val="1B1F3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6" name="Google Shape;666;p17"/>
          <p:cNvSpPr/>
          <p:nvPr/>
        </p:nvSpPr>
        <p:spPr>
          <a:xfrm>
            <a:off x="777240" y="3429000"/>
            <a:ext cx="1463040" cy="54864"/>
          </a:xfrm>
          <a:prstGeom prst="rect">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7" name="Google Shape;667;p17"/>
          <p:cNvSpPr/>
          <p:nvPr/>
        </p:nvSpPr>
        <p:spPr>
          <a:xfrm>
            <a:off x="777240" y="3840480"/>
            <a:ext cx="6007608" cy="1463040"/>
          </a:xfrm>
          <a:prstGeom prst="rect">
            <a:avLst/>
          </a:prstGeom>
          <a:noFill/>
          <a:ln>
            <a:noFill/>
          </a:ln>
        </p:spPr>
        <p:txBody>
          <a:bodyPr anchorCtr="0" anchor="ctr" bIns="45700" lIns="91425" spcFirstLastPara="1" rIns="91425" wrap="square" tIns="45700">
            <a:noAutofit/>
          </a:bodyPr>
          <a:lstStyle/>
          <a:p>
            <a:pPr indent="0" lvl="0" marL="0" marR="0" rtl="0" algn="l">
              <a:lnSpc>
                <a:spcPct val="129629"/>
              </a:lnSpc>
              <a:spcBef>
                <a:spcPts val="0"/>
              </a:spcBef>
              <a:spcAft>
                <a:spcPts val="0"/>
              </a:spcAft>
              <a:buClr>
                <a:srgbClr val="FFFFFF"/>
              </a:buClr>
              <a:buSzPts val="2700"/>
              <a:buFont typeface="Georgia"/>
              <a:buNone/>
            </a:pPr>
            <a:r>
              <a:rPr b="1" lang="en-US" sz="2700">
                <a:solidFill>
                  <a:srgbClr val="FFFFFF"/>
                </a:solidFill>
                <a:latin typeface="Georgia"/>
                <a:ea typeface="Georgia"/>
                <a:cs typeface="Georgia"/>
                <a:sym typeface="Georgia"/>
              </a:rPr>
              <a:t>Need help working out your</a:t>
            </a:r>
            <a:endParaRPr sz="2700">
              <a:solidFill>
                <a:schemeClr val="dk1"/>
              </a:solidFill>
              <a:latin typeface="Calibri"/>
              <a:ea typeface="Calibri"/>
              <a:cs typeface="Calibri"/>
              <a:sym typeface="Calibri"/>
            </a:endParaRPr>
          </a:p>
          <a:p>
            <a:pPr indent="0" lvl="0" marL="0" marR="0" rtl="0" algn="l">
              <a:lnSpc>
                <a:spcPct val="129629"/>
              </a:lnSpc>
              <a:spcBef>
                <a:spcPts val="0"/>
              </a:spcBef>
              <a:spcAft>
                <a:spcPts val="0"/>
              </a:spcAft>
              <a:buClr>
                <a:srgbClr val="FFFFFF"/>
              </a:buClr>
              <a:buSzPts val="2700"/>
              <a:buFont typeface="Georgia"/>
              <a:buNone/>
            </a:pPr>
            <a:r>
              <a:rPr b="1" lang="en-US" sz="2700">
                <a:solidFill>
                  <a:srgbClr val="FFFFFF"/>
                </a:solidFill>
                <a:latin typeface="Georgia"/>
                <a:ea typeface="Georgia"/>
                <a:cs typeface="Georgia"/>
                <a:sym typeface="Georgia"/>
              </a:rPr>
              <a:t>property settlement?</a:t>
            </a:r>
            <a:endParaRPr sz="2700">
              <a:solidFill>
                <a:schemeClr val="dk1"/>
              </a:solidFill>
              <a:latin typeface="Calibri"/>
              <a:ea typeface="Calibri"/>
              <a:cs typeface="Calibri"/>
              <a:sym typeface="Calibri"/>
            </a:endParaRPr>
          </a:p>
        </p:txBody>
      </p:sp>
      <p:sp>
        <p:nvSpPr>
          <p:cNvPr id="668" name="Google Shape;668;p17"/>
          <p:cNvSpPr/>
          <p:nvPr/>
        </p:nvSpPr>
        <p:spPr>
          <a:xfrm>
            <a:off x="777240" y="5440680"/>
            <a:ext cx="5733288" cy="1097280"/>
          </a:xfrm>
          <a:prstGeom prst="rect">
            <a:avLst/>
          </a:prstGeom>
          <a:noFill/>
          <a:ln>
            <a:noFill/>
          </a:ln>
        </p:spPr>
        <p:txBody>
          <a:bodyPr anchorCtr="0" anchor="ctr" bIns="45700" lIns="91425" spcFirstLastPara="1" rIns="91425" wrap="square" tIns="45700">
            <a:noAutofit/>
          </a:bodyPr>
          <a:lstStyle/>
          <a:p>
            <a:pPr indent="0" lvl="0" marL="0" marR="0" rtl="0" algn="l">
              <a:lnSpc>
                <a:spcPct val="177777"/>
              </a:lnSpc>
              <a:spcBef>
                <a:spcPts val="0"/>
              </a:spcBef>
              <a:spcAft>
                <a:spcPts val="0"/>
              </a:spcAft>
              <a:buClr>
                <a:srgbClr val="D8D9E0"/>
              </a:buClr>
              <a:buSzPts val="1350"/>
              <a:buFont typeface="Calibri"/>
              <a:buNone/>
            </a:pPr>
            <a:r>
              <a:rPr lang="en-US" sz="1350">
                <a:solidFill>
                  <a:srgbClr val="D8D9E0"/>
                </a:solidFill>
                <a:latin typeface="Calibri"/>
                <a:ea typeface="Calibri"/>
                <a:cs typeface="Calibri"/>
                <a:sym typeface="Calibri"/>
              </a:rPr>
              <a:t>If you are separating and unsure what happens next, Stratus Legal Group can help you understand your options and the steps involved in reaching a property settlement.</a:t>
            </a:r>
            <a:endParaRPr sz="1350">
              <a:solidFill>
                <a:schemeClr val="dk1"/>
              </a:solidFill>
              <a:latin typeface="Calibri"/>
              <a:ea typeface="Calibri"/>
              <a:cs typeface="Calibri"/>
              <a:sym typeface="Calibri"/>
            </a:endParaRPr>
          </a:p>
        </p:txBody>
      </p:sp>
      <p:sp>
        <p:nvSpPr>
          <p:cNvPr id="669" name="Google Shape;669;p17"/>
          <p:cNvSpPr/>
          <p:nvPr/>
        </p:nvSpPr>
        <p:spPr>
          <a:xfrm>
            <a:off x="777240" y="6812280"/>
            <a:ext cx="3200400" cy="658368"/>
          </a:xfrm>
          <a:prstGeom prst="roundRect">
            <a:avLst>
              <a:gd fmla="val 16667" name="adj"/>
            </a:avLst>
          </a:prstGeom>
          <a:solidFill>
            <a:srgbClr val="D3B26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70" name="Google Shape;670;p17"/>
          <p:cNvSpPr/>
          <p:nvPr/>
        </p:nvSpPr>
        <p:spPr>
          <a:xfrm>
            <a:off x="777240" y="6812280"/>
            <a:ext cx="3200400" cy="658368"/>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121528"/>
              </a:buClr>
              <a:buSzPts val="1250"/>
              <a:buFont typeface="Calibri"/>
              <a:buNone/>
            </a:pPr>
            <a:r>
              <a:rPr b="1" lang="en-US" sz="1250">
                <a:solidFill>
                  <a:srgbClr val="121528"/>
                </a:solidFill>
                <a:latin typeface="Calibri"/>
                <a:ea typeface="Calibri"/>
                <a:cs typeface="Calibri"/>
                <a:sym typeface="Calibri"/>
              </a:rPr>
              <a:t>Call 03 5521 7222 to book your</a:t>
            </a:r>
            <a:endParaRPr/>
          </a:p>
          <a:p>
            <a:pPr indent="0" lvl="0" marL="0" marR="0" rtl="0" algn="ctr">
              <a:spcBef>
                <a:spcPts val="0"/>
              </a:spcBef>
              <a:spcAft>
                <a:spcPts val="0"/>
              </a:spcAft>
              <a:buClr>
                <a:srgbClr val="121528"/>
              </a:buClr>
              <a:buSzPts val="1250"/>
              <a:buFont typeface="Calibri"/>
              <a:buNone/>
            </a:pPr>
            <a:r>
              <a:rPr b="1" lang="en-US" sz="1250">
                <a:solidFill>
                  <a:srgbClr val="121528"/>
                </a:solidFill>
                <a:latin typeface="Calibri"/>
                <a:ea typeface="Calibri"/>
                <a:cs typeface="Calibri"/>
                <a:sym typeface="Calibri"/>
              </a:rPr>
              <a:t> Family Law Consultation</a:t>
            </a:r>
            <a:endParaRPr sz="1250">
              <a:solidFill>
                <a:schemeClr val="dk1"/>
              </a:solidFill>
              <a:latin typeface="Calibri"/>
              <a:ea typeface="Calibri"/>
              <a:cs typeface="Calibri"/>
              <a:sym typeface="Calibri"/>
            </a:endParaRPr>
          </a:p>
        </p:txBody>
      </p:sp>
      <p:sp>
        <p:nvSpPr>
          <p:cNvPr id="671" name="Google Shape;671;p17"/>
          <p:cNvSpPr/>
          <p:nvPr/>
        </p:nvSpPr>
        <p:spPr>
          <a:xfrm>
            <a:off x="777240" y="7726680"/>
            <a:ext cx="6007608" cy="36576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8D90A3"/>
              </a:buClr>
              <a:buSzPts val="1200"/>
              <a:buFont typeface="Calibri"/>
              <a:buNone/>
            </a:pPr>
            <a:r>
              <a:rPr lang="en-US" sz="1200">
                <a:solidFill>
                  <a:srgbClr val="8D90A3"/>
                </a:solidFill>
                <a:latin typeface="Calibri"/>
                <a:ea typeface="Calibri"/>
                <a:cs typeface="Calibri"/>
                <a:sym typeface="Calibri"/>
              </a:rPr>
              <a:t>Practical, clear advice for property settlement after separation.</a:t>
            </a:r>
            <a:endParaRPr sz="1200">
              <a:solidFill>
                <a:schemeClr val="dk1"/>
              </a:solidFill>
              <a:latin typeface="Calibri"/>
              <a:ea typeface="Calibri"/>
              <a:cs typeface="Calibri"/>
              <a:sym typeface="Calibri"/>
            </a:endParaRPr>
          </a:p>
        </p:txBody>
      </p:sp>
      <p:cxnSp>
        <p:nvCxnSpPr>
          <p:cNvPr id="672" name="Google Shape;672;p17"/>
          <p:cNvCxnSpPr/>
          <p:nvPr/>
        </p:nvCxnSpPr>
        <p:spPr>
          <a:xfrm>
            <a:off x="777240" y="9464040"/>
            <a:ext cx="6007608" cy="0"/>
          </a:xfrm>
          <a:prstGeom prst="straightConnector1">
            <a:avLst/>
          </a:prstGeom>
          <a:noFill/>
          <a:ln cap="flat" cmpd="sng" w="12700">
            <a:solidFill>
              <a:srgbClr val="3A3F58"/>
            </a:solidFill>
            <a:prstDash val="solid"/>
            <a:round/>
            <a:headEnd len="sm" w="sm" type="none"/>
            <a:tailEnd len="sm" w="sm" type="none"/>
          </a:ln>
        </p:spPr>
      </p:cxnSp>
      <p:sp>
        <p:nvSpPr>
          <p:cNvPr id="673" name="Google Shape;673;p17"/>
          <p:cNvSpPr/>
          <p:nvPr/>
        </p:nvSpPr>
        <p:spPr>
          <a:xfrm>
            <a:off x="777240" y="9646920"/>
            <a:ext cx="6007608" cy="292608"/>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D3B26F"/>
              </a:buClr>
              <a:buSzPts val="1100"/>
              <a:buFont typeface="Calibri"/>
              <a:buNone/>
            </a:pPr>
            <a:r>
              <a:rPr b="1" lang="en-US" sz="1100">
                <a:solidFill>
                  <a:srgbClr val="D3B26F"/>
                </a:solidFill>
                <a:latin typeface="Calibri"/>
                <a:ea typeface="Calibri"/>
                <a:cs typeface="Calibri"/>
                <a:sym typeface="Calibri"/>
              </a:rPr>
              <a:t>STRATUS LEGAL GROUP</a:t>
            </a:r>
            <a:endParaRPr sz="1100">
              <a:solidFill>
                <a:schemeClr val="dk1"/>
              </a:solidFill>
              <a:latin typeface="Calibri"/>
              <a:ea typeface="Calibri"/>
              <a:cs typeface="Calibri"/>
              <a:sym typeface="Calibri"/>
            </a:endParaRPr>
          </a:p>
        </p:txBody>
      </p:sp>
      <p:sp>
        <p:nvSpPr>
          <p:cNvPr id="674" name="Google Shape;674;p17"/>
          <p:cNvSpPr/>
          <p:nvPr/>
        </p:nvSpPr>
        <p:spPr>
          <a:xfrm>
            <a:off x="777240" y="10012680"/>
            <a:ext cx="6007608" cy="36576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9A9DAE"/>
              </a:buClr>
              <a:buSzPts val="1050"/>
              <a:buFont typeface="Calibri"/>
              <a:buNone/>
            </a:pPr>
            <a:r>
              <a:rPr lang="en-US" sz="1050">
                <a:solidFill>
                  <a:srgbClr val="9A9DAE"/>
                </a:solidFill>
                <a:latin typeface="Calibri"/>
                <a:ea typeface="Calibri"/>
                <a:cs typeface="Calibri"/>
                <a:sym typeface="Calibri"/>
              </a:rPr>
              <a:t>General information only for married and de facto couples in Victoria, Australia, current as at August 2026. It is not legal advice for your situation.</a:t>
            </a:r>
            <a:endParaRPr sz="105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2026-08-18T23:10:00Z</dcterms:created>
  <dc:creator>Kathryn Oswald</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0x010100E86E87F2D609444B8C2964AE1E737E34</vt:lpwstr>
  </property>
  <property fmtid="{D5CDD505-2E9C-101B-9397-08002B2CF9AE}" pid="3" name="MediaServiceImageTags">
    <vt:lpwstr/>
  </property>
</Properties>
</file>